
<file path=[Content_Types].xml><?xml version="1.0" encoding="utf-8"?>
<Types xmlns="http://schemas.openxmlformats.org/package/2006/content-types"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drawings/drawing17.xml" ContentType="application/vnd.openxmlformats-officedocument.drawingml.chartshapes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rawings/drawing14.xml" ContentType="application/vnd.openxmlformats-officedocument.drawingml.chartshape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rawings/drawing8.xml" ContentType="application/vnd.openxmlformats-officedocument.drawingml.chartshapes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drawings/drawing10.xml" ContentType="application/vnd.openxmlformats-officedocument.drawingml.chartshapes+xml"/>
  <Override PartName="/ppt/diagrams/data19.xml" ContentType="application/vnd.openxmlformats-officedocument.drawingml.diagramData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diagrams/data15.xml" ContentType="application/vnd.openxmlformats-officedocument.drawingml.diagramData+xml"/>
  <Override PartName="/ppt/charts/chart55.xml" ContentType="application/vnd.openxmlformats-officedocument.drawingml.chart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rawings/drawing19.xml" ContentType="application/vnd.openxmlformats-officedocument.drawingml.chartshapes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diagrams/layout7.xml" ContentType="application/vnd.openxmlformats-officedocument.drawingml.diagramLayout+xml"/>
  <Override PartName="/ppt/charts/chart51.xml" ContentType="application/vnd.openxmlformats-officedocument.drawingml.char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rawings/drawing9.xml" ContentType="application/vnd.openxmlformats-officedocument.drawingml.chartshapes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chart49.xml" ContentType="application/vnd.openxmlformats-officedocument.drawingml.chart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38.xml" ContentType="application/vnd.openxmlformats-officedocument.drawingml.chart+xml"/>
  <Override PartName="/ppt/diagrams/colors10.xml" ContentType="application/vnd.openxmlformats-officedocument.drawingml.diagramColors+xml"/>
  <Override PartName="/ppt/charts/chart56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drawings/drawing16.xml" ContentType="application/vnd.openxmlformats-officedocument.drawingml.chartshapes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rawings/drawing6.xml" ContentType="application/vnd.openxmlformats-officedocument.drawingml.chartshape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style4.xml" ContentType="application/vnd.ms-office.chartstyle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charts/chart31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rawings/drawing7.xml" ContentType="application/vnd.openxmlformats-officedocument.drawingml.chartshapes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12.xml" ContentType="application/vnd.openxmlformats-officedocument.drawingml.diagramColors+xml"/>
  <Override PartName="/ppt/charts/chart58.xml" ContentType="application/vnd.openxmlformats-officedocument.drawingml.chart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charts/chart50.xml" ContentType="application/vnd.openxmlformats-officedocument.drawingml.chart+xml"/>
  <Override PartName="/ppt/diagrams/layout18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3" r:id="rId2"/>
  </p:sldMasterIdLst>
  <p:notesMasterIdLst>
    <p:notesMasterId r:id="rId43"/>
  </p:notesMasterIdLst>
  <p:sldIdLst>
    <p:sldId id="256" r:id="rId3"/>
    <p:sldId id="257" r:id="rId4"/>
    <p:sldId id="258" r:id="rId5"/>
    <p:sldId id="286" r:id="rId6"/>
    <p:sldId id="259" r:id="rId7"/>
    <p:sldId id="289" r:id="rId8"/>
    <p:sldId id="260" r:id="rId9"/>
    <p:sldId id="261" r:id="rId10"/>
    <p:sldId id="302" r:id="rId11"/>
    <p:sldId id="303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93" r:id="rId20"/>
    <p:sldId id="294" r:id="rId21"/>
    <p:sldId id="269" r:id="rId22"/>
    <p:sldId id="295" r:id="rId23"/>
    <p:sldId id="296" r:id="rId24"/>
    <p:sldId id="270" r:id="rId25"/>
    <p:sldId id="271" r:id="rId26"/>
    <p:sldId id="272" r:id="rId27"/>
    <p:sldId id="304" r:id="rId28"/>
    <p:sldId id="273" r:id="rId29"/>
    <p:sldId id="299" r:id="rId30"/>
    <p:sldId id="300" r:id="rId31"/>
    <p:sldId id="301" r:id="rId32"/>
    <p:sldId id="277" r:id="rId33"/>
    <p:sldId id="305" r:id="rId34"/>
    <p:sldId id="279" r:id="rId35"/>
    <p:sldId id="280" r:id="rId36"/>
    <p:sldId id="281" r:id="rId37"/>
    <p:sldId id="282" r:id="rId38"/>
    <p:sldId id="297" r:id="rId39"/>
    <p:sldId id="298" r:id="rId40"/>
    <p:sldId id="283" r:id="rId41"/>
    <p:sldId id="284" r:id="rId4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BE9B"/>
    <a:srgbClr val="3E494F"/>
    <a:srgbClr val="0A7D90"/>
    <a:srgbClr val="0557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89" autoAdjust="0"/>
    <p:restoredTop sz="99068" autoAdjust="0"/>
  </p:normalViewPr>
  <p:slideViewPr>
    <p:cSldViewPr snapToGrid="0">
      <p:cViewPr>
        <p:scale>
          <a:sx n="75" d="100"/>
          <a:sy n="75" d="100"/>
        </p:scale>
        <p:origin x="-2028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22569;15055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58.xlsx"/><Relationship Id="rId4" Type="http://schemas.microsoft.com/office/2011/relationships/chartColorStyle" Target="colors3.xml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9752656122302E-2"/>
          <c:y val="1.8902136729490881E-2"/>
          <c:w val="0.96095290172060799"/>
          <c:h val="0.768079191102534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58900797122582E-2"/>
                  <c:y val="7.2561850407174841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492478,36</a:t>
                    </a:r>
                  </a:p>
                  <a:p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D54-4811-9B17-85FDB63560DA}"/>
                </c:ext>
              </c:extLst>
            </c:dLbl>
            <c:dLbl>
              <c:idx val="1"/>
              <c:layout>
                <c:manualLayout>
                  <c:x val="-6.2906831402336988E-3"/>
                  <c:y val="-5.9821360229393734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baseline="0" dirty="0" smtClean="0">
                        <a:effectLst/>
                      </a:rPr>
                      <a:t>482784,3</a:t>
                    </a:r>
                  </a:p>
                  <a:p>
                    <a:endParaRPr lang="en-US" sz="1100" b="1" dirty="0">
                      <a:effectLst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54-4811-9B17-85FDB63560DA}"/>
                </c:ext>
              </c:extLst>
            </c:dLbl>
            <c:dLbl>
              <c:idx val="2"/>
              <c:layout>
                <c:manualLayout>
                  <c:x val="-2.16049981449734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594785,44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54-4811-9B17-85FDB63560DA}"/>
                </c:ext>
              </c:extLst>
            </c:dLbl>
            <c:dLbl>
              <c:idx val="3"/>
              <c:layout>
                <c:manualLayout>
                  <c:x val="-2.3158370777389591E-2"/>
                  <c:y val="1.311852383250690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480109,92</a:t>
                    </a:r>
                  </a:p>
                  <a:p>
                    <a:endParaRPr lang="ru-RU" sz="1100" dirty="0" smtClean="0"/>
                  </a:p>
                  <a:p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54-4811-9B17-85FDB63560DA}"/>
                </c:ext>
              </c:extLst>
            </c:dLbl>
            <c:dLbl>
              <c:idx val="4"/>
              <c:layout>
                <c:manualLayout>
                  <c:x val="-1.3892330859156195E-2"/>
                  <c:y val="5.6119986504886733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485158,76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D54-4811-9B17-85FDB6356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год*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492478.36</c:v>
                </c:pt>
                <c:pt idx="1">
                  <c:v>482784.3</c:v>
                </c:pt>
                <c:pt idx="2">
                  <c:v>594785.43999999936</c:v>
                </c:pt>
                <c:pt idx="3" formatCode="General">
                  <c:v>480109.92000000022</c:v>
                </c:pt>
                <c:pt idx="4" formatCode="General">
                  <c:v>485158.76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54-4811-9B17-85FDB63560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2.6386111244651688E-2"/>
                  <c:y val="-6.1672525156177592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472890,56</a:t>
                    </a:r>
                  </a:p>
                  <a:p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D54-4811-9B17-85FDB63560DA}"/>
                </c:ext>
              </c:extLst>
            </c:dLbl>
            <c:dLbl>
              <c:idx val="1"/>
              <c:layout>
                <c:manualLayout>
                  <c:x val="3.2340031729243802E-2"/>
                  <c:y val="-7.9300985050548244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baseline="0" dirty="0" smtClean="0">
                        <a:effectLst/>
                      </a:rPr>
                      <a:t>482784,3</a:t>
                    </a:r>
                  </a:p>
                  <a:p>
                    <a:endParaRPr lang="en-US" sz="1100" b="1" dirty="0">
                      <a:effectLst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D54-4811-9B17-85FDB63560DA}"/>
                </c:ext>
              </c:extLst>
            </c:dLbl>
            <c:dLbl>
              <c:idx val="2"/>
              <c:layout>
                <c:manualLayout>
                  <c:x val="3.08607323596666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baseline="0" dirty="0" smtClean="0">
                        <a:effectLst/>
                      </a:rPr>
                      <a:t>594785,44</a:t>
                    </a:r>
                  </a:p>
                  <a:p>
                    <a:endParaRPr lang="en-US" sz="1100" b="1" dirty="0">
                      <a:effectLst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D54-4811-9B17-85FDB63560DA}"/>
                </c:ext>
              </c:extLst>
            </c:dLbl>
            <c:dLbl>
              <c:idx val="3"/>
              <c:layout>
                <c:manualLayout>
                  <c:x val="3.7037037037037292E-2"/>
                  <c:y val="2.8060326608944646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480109,92</a:t>
                    </a:r>
                  </a:p>
                  <a:p>
                    <a:endParaRPr lang="ru-RU" sz="1100" dirty="0" smtClean="0"/>
                  </a:p>
                  <a:p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D54-4811-9B17-85FDB63560DA}"/>
                </c:ext>
              </c:extLst>
            </c:dLbl>
            <c:dLbl>
              <c:idx val="4"/>
              <c:layout>
                <c:manualLayout>
                  <c:x val="3.5493705647905292E-2"/>
                  <c:y val="5.6120653217889786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485158,76</a:t>
                    </a:r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D54-4811-9B17-85FDB6356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год*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 formatCode="General">
                  <c:v>472890.56</c:v>
                </c:pt>
                <c:pt idx="1">
                  <c:v>482784.3</c:v>
                </c:pt>
                <c:pt idx="2">
                  <c:v>594785.43999999936</c:v>
                </c:pt>
                <c:pt idx="3" formatCode="General">
                  <c:v>480109.92000000022</c:v>
                </c:pt>
                <c:pt idx="4" formatCode="General">
                  <c:v>485158.76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D54-4811-9B17-85FDB63560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1"/>
              <c:layout>
                <c:manualLayout>
                  <c:x val="1.0802469135802658E-2"/>
                  <c:y val="3.6280925203587412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D54-4811-9B17-85FDB63560DA}"/>
                </c:ext>
              </c:extLst>
            </c:dLbl>
            <c:dLbl>
              <c:idx val="2"/>
              <c:layout>
                <c:manualLayout>
                  <c:x val="1.6975308641975547E-2"/>
                  <c:y val="-1.08842775610762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D54-4811-9B17-85FDB6356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год*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0">
                  <c:v>19587.8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D54-4811-9B17-85FDB63560DA}"/>
            </c:ext>
          </c:extLst>
        </c:ser>
        <c:gapWidth val="100"/>
        <c:overlap val="-24"/>
        <c:axId val="156686208"/>
        <c:axId val="156687744"/>
      </c:barChart>
      <c:catAx>
        <c:axId val="15668620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87744"/>
        <c:crosses val="autoZero"/>
        <c:auto val="1"/>
        <c:lblAlgn val="ctr"/>
        <c:lblOffset val="100"/>
      </c:catAx>
      <c:valAx>
        <c:axId val="156687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8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9B-4376-9270-C20428FB031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9B-4376-9270-C20428FB0316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E9-4165-B471-1AF16CAB19E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E9-4165-B471-1AF16CAB19EC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DD-4CD3-8326-A3CB8AEB01B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DD-4CD3-8326-A3CB8AEB01B2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B2-48DD-BC6D-B67184F304FA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2-48DD-BC6D-B67184F304FA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A1-4FA4-9CB9-653EFAB7B66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A1-4FA4-9CB9-653EFAB7B666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3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3.4263548317579856E-2"/>
                  <c:y val="-0.1794327405985415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DC-4948-8804-794EF803FB82}"/>
                </c:ext>
              </c:extLst>
            </c:dLbl>
            <c:dLbl>
              <c:idx val="1"/>
              <c:layout>
                <c:manualLayout>
                  <c:x val="-2.6305936742035782E-2"/>
                  <c:y val="-0.1958137383277556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DC-4948-8804-794EF803FB82}"/>
                </c:ext>
              </c:extLst>
            </c:dLbl>
            <c:dLbl>
              <c:idx val="2"/>
              <c:layout>
                <c:manualLayout>
                  <c:x val="-1.9922181887582786E-2"/>
                  <c:y val="-0.242359457219588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DC-4948-8804-794EF803FB82}"/>
                </c:ext>
              </c:extLst>
            </c:dLbl>
            <c:dLbl>
              <c:idx val="3"/>
              <c:layout>
                <c:manualLayout>
                  <c:x val="-1.4280597498787609E-2"/>
                  <c:y val="-0.281234317619931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DC-4948-8804-794EF803FB82}"/>
                </c:ext>
              </c:extLst>
            </c:dLbl>
            <c:dLbl>
              <c:idx val="4"/>
              <c:layout>
                <c:manualLayout>
                  <c:x val="-8.9336251893819708E-3"/>
                  <c:y val="-0.351666051207223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DC-4948-8804-794EF803F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2023*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7265.8</c:v>
                </c:pt>
                <c:pt idx="1">
                  <c:v>6557</c:v>
                </c:pt>
                <c:pt idx="2">
                  <c:v>7544</c:v>
                </c:pt>
                <c:pt idx="3" formatCode="General">
                  <c:v>7770</c:v>
                </c:pt>
                <c:pt idx="4" formatCode="General">
                  <c:v>7827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DC-4948-8804-794EF803FB82}"/>
            </c:ext>
          </c:extLst>
        </c:ser>
        <c:shape val="box"/>
        <c:axId val="165295616"/>
        <c:axId val="165297152"/>
        <c:axId val="0"/>
      </c:bar3DChart>
      <c:catAx>
        <c:axId val="1652956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297152"/>
        <c:crosses val="autoZero"/>
        <c:auto val="1"/>
        <c:lblAlgn val="ctr"/>
        <c:lblOffset val="100"/>
      </c:catAx>
      <c:valAx>
        <c:axId val="165297152"/>
        <c:scaling>
          <c:orientation val="minMax"/>
        </c:scaling>
        <c:delete val="1"/>
        <c:axPos val="l"/>
        <c:numFmt formatCode="General" sourceLinked="1"/>
        <c:tickLblPos val="none"/>
        <c:crossAx val="165295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92-4B9E-8793-4E0DEC5BF5CA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0.33000000000000523</c:v>
                </c:pt>
                <c:pt idx="1">
                  <c:v>0.67000000000001136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92-4B9E-8793-4E0DEC5BF5CA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17-4721-BAA0-95E5D32CA82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17-4721-BAA0-95E5D32CA820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CE-493B-9615-F9AB097E5B6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CE-493B-9615-F9AB097E5B6D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3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3.013230211933221E-2"/>
                  <c:y val="-0.2734615753753349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44-4539-8FFC-3B3E7EE05B83}"/>
                </c:ext>
              </c:extLst>
            </c:dLbl>
            <c:dLbl>
              <c:idx val="1"/>
              <c:layout>
                <c:manualLayout>
                  <c:x val="-2.6305910917267038E-2"/>
                  <c:y val="-0.227156783437307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44-4539-8FFC-3B3E7EE05B83}"/>
                </c:ext>
              </c:extLst>
            </c:dLbl>
            <c:dLbl>
              <c:idx val="2"/>
              <c:layout>
                <c:manualLayout>
                  <c:x val="-3.8512596546196522E-2"/>
                  <c:y val="-0.2945976554466302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44-4539-8FFC-3B3E7EE05B83}"/>
                </c:ext>
              </c:extLst>
            </c:dLbl>
            <c:dLbl>
              <c:idx val="3"/>
              <c:layout>
                <c:manualLayout>
                  <c:x val="-2.6674139671899189E-2"/>
                  <c:y val="-0.3334725440460693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44-4539-8FFC-3B3E7EE05B83}"/>
                </c:ext>
              </c:extLst>
            </c:dLbl>
            <c:dLbl>
              <c:idx val="4"/>
              <c:layout>
                <c:manualLayout>
                  <c:x val="-2.9589555054752883E-2"/>
                  <c:y val="-0.35863110989236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44-4539-8FFC-3B3E7EE05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 *</c:v>
                </c:pt>
                <c:pt idx="2">
                  <c:v>2024</c:v>
                </c:pt>
                <c:pt idx="3">
                  <c:v>2025</c:v>
                </c:pt>
                <c:pt idx="4">
                  <c:v>2025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45998.880000000012</c:v>
                </c:pt>
                <c:pt idx="1">
                  <c:v>38271</c:v>
                </c:pt>
                <c:pt idx="2">
                  <c:v>49210</c:v>
                </c:pt>
                <c:pt idx="3" formatCode="General">
                  <c:v>52246.06</c:v>
                </c:pt>
                <c:pt idx="4" formatCode="General">
                  <c:v>54806.880000000012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A44-4539-8FFC-3B3E7EE05B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 *</c:v>
                </c:pt>
                <c:pt idx="2">
                  <c:v>2024</c:v>
                </c:pt>
                <c:pt idx="3">
                  <c:v>2025</c:v>
                </c:pt>
                <c:pt idx="4">
                  <c:v>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hape val="box"/>
        <c:axId val="165470592"/>
        <c:axId val="165472128"/>
        <c:axId val="0"/>
      </c:bar3DChart>
      <c:catAx>
        <c:axId val="1654705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472128"/>
        <c:crosses val="autoZero"/>
        <c:auto val="1"/>
        <c:lblAlgn val="ctr"/>
        <c:lblOffset val="100"/>
      </c:catAx>
      <c:valAx>
        <c:axId val="165472128"/>
        <c:scaling>
          <c:orientation val="minMax"/>
        </c:scaling>
        <c:delete val="1"/>
        <c:axPos val="l"/>
        <c:numFmt formatCode="General" sourceLinked="1"/>
        <c:tickLblPos val="none"/>
        <c:crossAx val="165470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2380628620802115"/>
          <c:y val="1.7421177108535985E-2"/>
        </c:manualLayout>
      </c:layout>
    </c:title>
    <c:plotArea>
      <c:layout>
        <c:manualLayout>
          <c:layoutTarget val="inner"/>
          <c:xMode val="edge"/>
          <c:yMode val="edge"/>
          <c:x val="0.22768412340927532"/>
          <c:y val="0.10622161123767827"/>
          <c:w val="0.56893683237116011"/>
          <c:h val="0.570595299991922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"/>
          <c:dPt>
            <c:idx val="2"/>
            <c:explosion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01-AB33-4016-BF60-6823E87CEB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91500,00тыс. рублей</c:v>
                </c:pt>
                <c:pt idx="1">
                  <c:v>Неналоговые доходы 18819,90 тыс. рублей</c:v>
                </c:pt>
                <c:pt idx="2">
                  <c:v>Безвозмездные поступления 484466,54 тыс.руб.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0.15400000000000022</c:v>
                </c:pt>
                <c:pt idx="1">
                  <c:v>3.2000000000000042E-2</c:v>
                </c:pt>
                <c:pt idx="2">
                  <c:v>0.81399999999999995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3-4016-BF60-6823E87CEB76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9.1406798558458027E-2"/>
          <c:y val="0.71511046224444275"/>
          <c:w val="0.86711865144912703"/>
          <c:h val="0.2150300980240549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69-4D6D-9D9D-D2E36A7C41B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69-4D6D-9D9D-D2E36A7C41BF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B1-4B27-A82A-7F0081BADB0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B1-4B27-A82A-7F0081BADB0C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9E-48D6-9DFB-7C2FD313EA43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9E-48D6-9DFB-7C2FD313EA43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3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3.8394678769205146E-2"/>
                  <c:y val="-0.196845410296839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B-4339-A945-F30AB5E6F864}"/>
                </c:ext>
              </c:extLst>
            </c:dLbl>
            <c:dLbl>
              <c:idx val="1"/>
              <c:layout>
                <c:manualLayout>
                  <c:x val="-5.6499692925844353E-3"/>
                  <c:y val="-0.282877630767121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B-4339-A945-F30AB5E6F864}"/>
                </c:ext>
              </c:extLst>
            </c:dLbl>
            <c:dLbl>
              <c:idx val="2"/>
              <c:layout>
                <c:manualLayout>
                  <c:x val="-3.8512596546196522E-2"/>
                  <c:y val="-0.2945976554466302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2B-4339-A945-F30AB5E6F864}"/>
                </c:ext>
              </c:extLst>
            </c:dLbl>
            <c:dLbl>
              <c:idx val="3"/>
              <c:layout>
                <c:manualLayout>
                  <c:x val="-2.6674139671899189E-2"/>
                  <c:y val="-0.3334725440460693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2B-4339-A945-F30AB5E6F864}"/>
                </c:ext>
              </c:extLst>
            </c:dLbl>
            <c:dLbl>
              <c:idx val="4"/>
              <c:layout>
                <c:manualLayout>
                  <c:x val="-2.5458366729816412E-2"/>
                  <c:y val="-0.3864915335572777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2B-4339-A945-F30AB5E6F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 *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7081.04</c:v>
                </c:pt>
                <c:pt idx="1">
                  <c:v>7598</c:v>
                </c:pt>
                <c:pt idx="2">
                  <c:v>7200</c:v>
                </c:pt>
                <c:pt idx="3" formatCode="General">
                  <c:v>7624.8</c:v>
                </c:pt>
                <c:pt idx="4" formatCode="General">
                  <c:v>7861.17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2B-4339-A945-F30AB5E6F864}"/>
            </c:ext>
          </c:extLst>
        </c:ser>
        <c:shape val="box"/>
        <c:axId val="165692544"/>
        <c:axId val="165694080"/>
        <c:axId val="0"/>
      </c:bar3DChart>
      <c:catAx>
        <c:axId val="1656925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694080"/>
        <c:crosses val="autoZero"/>
        <c:auto val="1"/>
        <c:lblAlgn val="ctr"/>
        <c:lblOffset val="100"/>
      </c:catAx>
      <c:valAx>
        <c:axId val="165694080"/>
        <c:scaling>
          <c:orientation val="minMax"/>
        </c:scaling>
        <c:delete val="1"/>
        <c:axPos val="l"/>
        <c:numFmt formatCode="General" sourceLinked="1"/>
        <c:tickLblPos val="none"/>
        <c:crossAx val="165692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4.1907455260528262E-2"/>
          <c:y val="8.2632181847702948E-2"/>
        </c:manualLayout>
      </c:layout>
    </c:title>
    <c:plotArea>
      <c:layout>
        <c:manualLayout>
          <c:layoutTarget val="inner"/>
          <c:xMode val="edge"/>
          <c:yMode val="edge"/>
          <c:x val="4.4431501060186833E-2"/>
          <c:y val="0.16074041596882541"/>
          <c:w val="0.67383341452287537"/>
          <c:h val="0.432935325902825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C8-4FDE-A10E-7F0CB2D51AAA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C8-4FDE-A10E-7F0CB2D51AAA}"/>
              </c:ext>
            </c:extLst>
          </c:dPt>
          <c:dPt>
            <c:idx val="4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C8-4FDE-A10E-7F0CB2D51AA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0579713915715212"/>
                  <c:y val="-1.985651076566452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8-4FDE-A10E-7F0CB2D51AAA}"/>
                </c:ext>
              </c:extLst>
            </c:dLbl>
            <c:dLbl>
              <c:idx val="2"/>
              <c:layout>
                <c:manualLayout>
                  <c:x val="-6.5608335184979452E-2"/>
                  <c:y val="-1.57289815020553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EC8-4FDE-A10E-7F0CB2D51AAA}"/>
                </c:ext>
              </c:extLst>
            </c:dLbl>
            <c:dLbl>
              <c:idx val="3"/>
              <c:layout>
                <c:manualLayout>
                  <c:x val="-4.5802749865206514E-2"/>
                  <c:y val="-5.46521618306456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8-4FDE-A10E-7F0CB2D51AAA}"/>
                </c:ext>
              </c:extLst>
            </c:dLbl>
            <c:dLbl>
              <c:idx val="4"/>
              <c:layout>
                <c:manualLayout>
                  <c:x val="3.7064284523941782E-2"/>
                  <c:y val="-5.43627096989225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8-4FDE-A10E-7F0CB2D51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4397,6 тыс. рублей</c:v>
                </c:pt>
                <c:pt idx="1">
                  <c:v>Платежи при пользовании природными ресурсами 260 тыс. рублей</c:v>
                </c:pt>
                <c:pt idx="2">
                  <c:v>Доходы от оказания платных услуг и компенсации затрат государства 13590,4 тыс. рублей</c:v>
                </c:pt>
                <c:pt idx="3">
                  <c:v>Доходы от продажи материальных и нематериальных активов  412,7 тыс. рублей</c:v>
                </c:pt>
                <c:pt idx="4">
                  <c:v>Штрафы, санкции, возмещение ущерба 721,0тыс.рублей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0.22689999999999999</c:v>
                </c:pt>
                <c:pt idx="1">
                  <c:v>1.4E-2</c:v>
                </c:pt>
                <c:pt idx="2">
                  <c:v>0.70120000000000005</c:v>
                </c:pt>
                <c:pt idx="3">
                  <c:v>2.1300000000000006E-2</c:v>
                </c:pt>
                <c:pt idx="4">
                  <c:v>3.7200000000000052E-2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C8-4FDE-A10E-7F0CB2D51AAA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9632890405864258"/>
          <c:w val="0.87095123130036878"/>
          <c:h val="0.34301927870732246"/>
        </c:manualLayout>
      </c:layout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5.4988720787952049E-2"/>
          <c:y val="4.2961758337705783E-2"/>
        </c:manualLayout>
      </c:layout>
    </c:title>
    <c:plotArea>
      <c:layout>
        <c:manualLayout>
          <c:layoutTarget val="inner"/>
          <c:xMode val="edge"/>
          <c:yMode val="edge"/>
          <c:x val="5.2907962370523712E-2"/>
          <c:y val="0.12494447286207402"/>
          <c:w val="0.6484893758095166"/>
          <c:h val="0.467549272935000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455-42D7-94D2-EFA95FBE0D32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455-42D7-94D2-EFA95FBE0D32}"/>
              </c:ext>
            </c:extLst>
          </c:dPt>
          <c:dLbls>
            <c:dLbl>
              <c:idx val="1"/>
              <c:layout>
                <c:manualLayout>
                  <c:x val="-9.8979005972364531E-2"/>
                  <c:y val="2.144349015413714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55-42D7-94D2-EFA95FBE0D32}"/>
                </c:ext>
              </c:extLst>
            </c:dLbl>
            <c:dLbl>
              <c:idx val="2"/>
              <c:layout>
                <c:manualLayout>
                  <c:x val="-2.9815889332529995E-2"/>
                  <c:y val="-4.247392071712858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55-42D7-94D2-EFA95FBE0D32}"/>
                </c:ext>
              </c:extLst>
            </c:dLbl>
            <c:dLbl>
              <c:idx val="3"/>
              <c:layout>
                <c:manualLayout>
                  <c:x val="-6.724682274412673E-2"/>
                  <c:y val="-5.84320863266059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55-42D7-94D2-EFA95FBE0D32}"/>
                </c:ext>
              </c:extLst>
            </c:dLbl>
            <c:dLbl>
              <c:idx val="4"/>
              <c:layout>
                <c:manualLayout>
                  <c:x val="1.0813967702065819E-2"/>
                  <c:y val="-7.09161002972783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455-42D7-94D2-EFA95FBE0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4447,83 тыс. рублей</c:v>
                </c:pt>
                <c:pt idx="1">
                  <c:v>Платежи при пользовании природными ресурсами 260,0 тыс. рублей</c:v>
                </c:pt>
                <c:pt idx="2">
                  <c:v>Доходы от оказания платных услуг и компенсации затрат государства 14283,47тыс. рублей</c:v>
                </c:pt>
                <c:pt idx="3">
                  <c:v>Доходы от продажи материальных и нематериальных активов 412,7 тыс. рублей</c:v>
                </c:pt>
                <c:pt idx="4">
                  <c:v>Штрафы, санкции, возмещение ущерба 721,0 тыс.рублей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0.221</c:v>
                </c:pt>
                <c:pt idx="1">
                  <c:v>1.2900000000000003E-2</c:v>
                </c:pt>
                <c:pt idx="2">
                  <c:v>0.70970000000000089</c:v>
                </c:pt>
                <c:pt idx="3">
                  <c:v>2.0500000000000001E-2</c:v>
                </c:pt>
                <c:pt idx="4">
                  <c:v>3.5799999999999998E-2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455-42D7-94D2-EFA95FBE0D32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266454059672516"/>
          <c:w val="0.92426666600814666"/>
          <c:h val="0.33514854032396413"/>
        </c:manualLayout>
      </c:layout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2681013761461277"/>
          <c:y val="8.4662679756450199E-2"/>
        </c:manualLayout>
      </c:layout>
    </c:title>
    <c:plotArea>
      <c:layout>
        <c:manualLayout>
          <c:layoutTarget val="inner"/>
          <c:xMode val="edge"/>
          <c:yMode val="edge"/>
          <c:x val="3.2457774175615857E-2"/>
          <c:y val="0.15446166550600102"/>
          <c:w val="0.57188694406777607"/>
          <c:h val="0.447409976127313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explosion val="5"/>
          <c:dPt>
            <c:idx val="0"/>
            <c:spPr>
              <a:solidFill>
                <a:srgbClr val="1EBE9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371-4BF5-8765-CE5B950341F9}"/>
              </c:ext>
            </c:extLst>
          </c:dPt>
          <c:dPt>
            <c:idx val="1"/>
            <c:spPr>
              <a:solidFill>
                <a:srgbClr val="E7644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71-4BF5-8765-CE5B950341F9}"/>
              </c:ext>
            </c:extLst>
          </c:dPt>
          <c:dPt>
            <c:idx val="2"/>
            <c:spPr>
              <a:solidFill>
                <a:srgbClr val="FD868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71-4BF5-8765-CE5B950341F9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71-4BF5-8765-CE5B950341F9}"/>
              </c:ext>
            </c:extLst>
          </c:dPt>
          <c:dPt>
            <c:idx val="4"/>
            <c:spPr>
              <a:solidFill>
                <a:srgbClr val="7162F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371-4BF5-8765-CE5B950341F9}"/>
              </c:ext>
            </c:extLst>
          </c:dPt>
          <c:dPt>
            <c:idx val="5"/>
            <c:spPr>
              <a:solidFill>
                <a:srgbClr val="E76445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71-4BF5-8765-CE5B950341F9}"/>
              </c:ext>
            </c:extLst>
          </c:dPt>
          <c:dLbls>
            <c:dLbl>
              <c:idx val="0"/>
              <c:layout>
                <c:manualLayout>
                  <c:x val="-3.4718364626152815E-7"/>
                  <c:y val="-1.29050701683553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371-4BF5-8765-CE5B950341F9}"/>
                </c:ext>
              </c:extLst>
            </c:dLbl>
            <c:dLbl>
              <c:idx val="1"/>
              <c:layout>
                <c:manualLayout>
                  <c:x val="-8.6979656443800193E-2"/>
                  <c:y val="2.1406835554857109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71-4BF5-8765-CE5B950341F9}"/>
                </c:ext>
              </c:extLst>
            </c:dLbl>
            <c:dLbl>
              <c:idx val="2"/>
              <c:layout>
                <c:manualLayout>
                  <c:x val="-4.7971405954893902E-2"/>
                  <c:y val="-1.35242425638343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371-4BF5-8765-CE5B950341F9}"/>
                </c:ext>
              </c:extLst>
            </c:dLbl>
            <c:dLbl>
              <c:idx val="3"/>
              <c:layout>
                <c:manualLayout>
                  <c:x val="-6.7850964011284473E-2"/>
                  <c:y val="-5.37714644172328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71-4BF5-8765-CE5B950341F9}"/>
                </c:ext>
              </c:extLst>
            </c:dLbl>
            <c:dLbl>
              <c:idx val="4"/>
              <c:layout>
                <c:manualLayout>
                  <c:x val="1.9479167207856883E-2"/>
                  <c:y val="7.10852588194807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71-4BF5-8765-CE5B950341F9}"/>
                </c:ext>
              </c:extLst>
            </c:dLbl>
            <c:dLbl>
              <c:idx val="5"/>
              <c:layout>
                <c:manualLayout>
                  <c:x val="2.0386201987770008E-2"/>
                  <c:y val="-5.59219707295395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71-4BF5-8765-CE5B95034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4350,70 тыс. рублей</c:v>
                </c:pt>
                <c:pt idx="1">
                  <c:v>Платежи при пользовании природными ресурсами 260,0тыс. рублей</c:v>
                </c:pt>
                <c:pt idx="2">
                  <c:v>Доходы от оказания платных услуг и компенсации затрат государства 12943,0 тыс. рублей</c:v>
                </c:pt>
                <c:pt idx="3">
                  <c:v>Доходы от продажи материальных и нематериальных активов 412,7 тыс. рублей</c:v>
                </c:pt>
                <c:pt idx="4">
                  <c:v>Штрафы, санкции, возмещение ущерба 721 тыс.рублей</c:v>
                </c:pt>
                <c:pt idx="5">
                  <c:v>Инициативные платежи 131,5 тыс.рублей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0.23100000000000001</c:v>
                </c:pt>
                <c:pt idx="1">
                  <c:v>1.3800000000000024E-2</c:v>
                </c:pt>
                <c:pt idx="2">
                  <c:v>0.68770000000000064</c:v>
                </c:pt>
                <c:pt idx="3">
                  <c:v>2.1900000000000006E-2</c:v>
                </c:pt>
                <c:pt idx="4">
                  <c:v>3.8300000000000001E-2</c:v>
                </c:pt>
                <c:pt idx="5">
                  <c:v>6.9000000000000112E-3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371-4BF5-8765-CE5B950341F9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3527174675415762E-2"/>
          <c:y val="0.61666318918494156"/>
          <c:w val="0.91347528802611211"/>
          <c:h val="0.35924920943743371"/>
        </c:manualLayout>
      </c:layout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2024</a:t>
            </a:r>
            <a:r>
              <a:rPr lang="ru-RU" baseline="0" dirty="0"/>
              <a:t> год</a:t>
            </a:r>
            <a:endParaRPr lang="ru-RU" dirty="0"/>
          </a:p>
        </c:rich>
      </c:tx>
      <c:layout>
        <c:manualLayout>
          <c:xMode val="edge"/>
          <c:yMode val="edge"/>
          <c:x val="0.10497840450940238"/>
          <c:y val="7.433220685340472E-2"/>
        </c:manualLayout>
      </c:layout>
    </c:title>
    <c:plotArea>
      <c:layout>
        <c:manualLayout>
          <c:layoutTarget val="inner"/>
          <c:xMode val="edge"/>
          <c:yMode val="edge"/>
          <c:x val="0.16723467028826627"/>
          <c:y val="0.15946683155205776"/>
          <c:w val="0.66081402972493142"/>
          <c:h val="0.51912685158997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explosion val="5"/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01-41F6-B0E3-B6AEE36C023A}"/>
              </c:ext>
            </c:extLst>
          </c:dPt>
          <c:dLbls>
            <c:dLbl>
              <c:idx val="0"/>
              <c:layout>
                <c:manualLayout>
                  <c:x val="-1.36752750309578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601-41F6-B0E3-B6AEE36C023A}"/>
                </c:ext>
              </c:extLst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601-41F6-B0E3-B6AEE36C023A}"/>
                </c:ext>
              </c:extLst>
            </c:dLbl>
            <c:dLbl>
              <c:idx val="2"/>
              <c:layout>
                <c:manualLayout>
                  <c:x val="0"/>
                  <c:y val="-2.46903211245259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601-41F6-B0E3-B6AEE36C0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108154,0,0 тыс. рублей</c:v>
                </c:pt>
                <c:pt idx="1">
                  <c:v>Субсидии 246466,29 тыс. рублей</c:v>
                </c:pt>
                <c:pt idx="2">
                  <c:v>Субвенции 121620,1 тыс. рублей</c:v>
                </c:pt>
                <c:pt idx="3">
                  <c:v>Иные МБТ 8226,15тыс.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0.223</c:v>
                </c:pt>
                <c:pt idx="1">
                  <c:v>0.50900000000000001</c:v>
                </c:pt>
                <c:pt idx="2">
                  <c:v>0.251</c:v>
                </c:pt>
                <c:pt idx="3">
                  <c:v>1.7000000000000001E-2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01-41F6-B0E3-B6AEE36C023A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1144827087067366E-2"/>
          <c:y val="0.72884756441828624"/>
          <c:w val="0.92501979675333268"/>
          <c:h val="0.25872938331651668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2025</a:t>
            </a:r>
            <a:r>
              <a:rPr lang="ru-RU" baseline="0" dirty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0497840450940238"/>
          <c:y val="6.6368027960275439E-2"/>
        </c:manualLayout>
      </c:layout>
    </c:title>
    <c:plotArea>
      <c:layout>
        <c:manualLayout>
          <c:layoutTarget val="inner"/>
          <c:xMode val="edge"/>
          <c:yMode val="edge"/>
          <c:x val="0.15912199270287444"/>
          <c:y val="0.13964146632580329"/>
          <c:w val="0.6722474530306084"/>
          <c:h val="0.528108688881316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explosion val="5"/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FA-442A-A149-BCF3D0D423F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26,8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AFA-442A-A149-BCF3D0D423F0}"/>
                </c:ext>
              </c:extLst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FA-442A-A149-BCF3D0D423F0}"/>
                </c:ext>
              </c:extLst>
            </c:dLbl>
            <c:dLbl>
              <c:idx val="2"/>
              <c:layout>
                <c:manualLayout>
                  <c:x val="0"/>
                  <c:y val="-2.46903211245259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AFA-442A-A149-BCF3D0D42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97893,0тыс. рублей</c:v>
                </c:pt>
                <c:pt idx="1">
                  <c:v>Субсидии 137743,49тыс. рублей</c:v>
                </c:pt>
                <c:pt idx="2">
                  <c:v>Субвенции 122145,3 тыс. рублей</c:v>
                </c:pt>
                <c:pt idx="3">
                  <c:v>Иные МБТ 6958,55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0.26800000000000002</c:v>
                </c:pt>
                <c:pt idx="1">
                  <c:v>0.37800000000000045</c:v>
                </c:pt>
                <c:pt idx="2">
                  <c:v>0.33500000000000058</c:v>
                </c:pt>
                <c:pt idx="3">
                  <c:v>1.9000000000000027E-2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FA-442A-A149-BCF3D0D423F0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36412615427844E-2"/>
          <c:y val="0.72515001894376463"/>
          <c:w val="0.9263587384572155"/>
          <c:h val="0.25608247943960777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2026 год</a:t>
            </a:r>
          </a:p>
        </c:rich>
      </c:tx>
      <c:layout>
        <c:manualLayout>
          <c:xMode val="edge"/>
          <c:yMode val="edge"/>
          <c:x val="0.11530176466252388"/>
          <c:y val="8.1891218003339011E-2"/>
        </c:manualLayout>
      </c:layout>
    </c:title>
    <c:plotArea>
      <c:layout>
        <c:manualLayout>
          <c:layoutTarget val="inner"/>
          <c:xMode val="edge"/>
          <c:yMode val="edge"/>
          <c:x val="0.16409561359040381"/>
          <c:y val="0.13505950514356932"/>
          <c:w val="0.63247805391213763"/>
          <c:h val="0.508416896349077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5"/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790-45F7-89AE-7B1E1829D8F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24,7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90-45F7-89AE-7B1E1829D8F5}"/>
                </c:ext>
              </c:extLst>
            </c:dLbl>
            <c:dLbl>
              <c:idx val="1"/>
              <c:layout>
                <c:manualLayout>
                  <c:x val="-9.1168500206385387E-3"/>
                  <c:y val="-3.63291088322654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90-45F7-89AE-7B1E1829D8F5}"/>
                </c:ext>
              </c:extLst>
            </c:dLbl>
            <c:dLbl>
              <c:idx val="2"/>
              <c:layout>
                <c:manualLayout>
                  <c:x val="0"/>
                  <c:y val="-2.46903211245259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790-45F7-89AE-7B1E1829D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90214,0тыс. рублей</c:v>
                </c:pt>
                <c:pt idx="1">
                  <c:v>Субсидии 146839,59 тыс. рублей</c:v>
                </c:pt>
                <c:pt idx="2">
                  <c:v>Субвенции  120704,0 тыс. рублей</c:v>
                </c:pt>
                <c:pt idx="3">
                  <c:v>Иные МБТ 6958,55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0.24700000000000022</c:v>
                </c:pt>
                <c:pt idx="1">
                  <c:v>0.40300000000000002</c:v>
                </c:pt>
                <c:pt idx="2">
                  <c:v>0.33100000000000057</c:v>
                </c:pt>
                <c:pt idx="3">
                  <c:v>1.9000000000000027E-2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90-45F7-89AE-7B1E1829D8F5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8.0009266320984762E-2"/>
          <c:y val="0.7131731244297066"/>
          <c:w val="0.87095123130036889"/>
          <c:h val="0.257707609106892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537342615972873"/>
          <c:y val="2.7646427014956605E-3"/>
        </c:manualLayout>
      </c:layout>
    </c:title>
    <c:plotArea>
      <c:layout>
        <c:manualLayout>
          <c:layoutTarget val="inner"/>
          <c:xMode val="edge"/>
          <c:yMode val="edge"/>
          <c:x val="0.21167952376002738"/>
          <c:y val="8.5603351704783226E-2"/>
          <c:w val="0.51435549132062852"/>
          <c:h val="0.621558074258739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dPt>
            <c:idx val="2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1-AABB-46A4-911F-A134AABB82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95987,88 тыс. рублей</c:v>
                </c:pt>
                <c:pt idx="1">
                  <c:v>Неналоговые доходы 19381,70 тыс. рублей</c:v>
                </c:pt>
                <c:pt idx="2">
                  <c:v>Безвозмездные поступления 364740,34 тыс.руб.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</c:v>
                </c:pt>
                <c:pt idx="1">
                  <c:v>4.0000000000000022E-2</c:v>
                </c:pt>
                <c:pt idx="2">
                  <c:v>0.76000000000000101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B-46A4-911F-A134AABB820B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1681890836693171E-2"/>
          <c:y val="0.76809284497407726"/>
          <c:w val="0.88475551327630264"/>
          <c:h val="0.2103322752225755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4778543307086685"/>
          <c:y val="3.0377068823485413E-3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2893983304170354"/>
          <c:y val="9.5968342528104641E-2"/>
          <c:w val="0.15378946121318171"/>
          <c:h val="0.877612292701599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208990,77 тыс. рублей</c:v>
                </c:pt>
                <c:pt idx="1">
                  <c:v>Развитие культуры в Котельничском районе 15682,71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94,69 тыс. рублей</c:v>
                </c:pt>
                <c:pt idx="3">
                  <c:v>Развитие физической культуры и спорта 23607,47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208990.77000000011</c:v>
                </c:pt>
                <c:pt idx="1">
                  <c:v>15682.710000000006</c:v>
                </c:pt>
                <c:pt idx="2">
                  <c:v>94.69</c:v>
                </c:pt>
                <c:pt idx="3">
                  <c:v>23607.47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82-4E16-81A9-EEE7D90BA573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584180883639543"/>
          <c:y val="0.18205022591677275"/>
          <c:w val="0.47438967264508686"/>
          <c:h val="0.80473991935989553"/>
        </c:manualLayout>
      </c:layout>
      <c:spPr>
        <a:ln w="0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обеспечение безопасных условий жизнедеятельности</a:t>
            </a:r>
          </a:p>
        </c:rich>
      </c:tx>
      <c:layout>
        <c:manualLayout>
          <c:xMode val="edge"/>
          <c:yMode val="edge"/>
          <c:x val="0.12151545128075601"/>
          <c:y val="6.8551542979386731E-2"/>
        </c:manualLayout>
      </c:layout>
    </c:title>
    <c:plotArea>
      <c:layout>
        <c:manualLayout>
          <c:layoutTarget val="inner"/>
          <c:xMode val="edge"/>
          <c:yMode val="edge"/>
          <c:x val="0.22478103158453536"/>
          <c:y val="0.23216726055915293"/>
          <c:w val="0.53956560205255244"/>
          <c:h val="0.497182984919126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4,89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4.8899999999999997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FF-4D39-A7F8-D7195C10D30E}"/>
            </c:ext>
          </c:extLst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/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25075536148858224"/>
          <c:y val="7.5606200898959169E-2"/>
        </c:manualLayout>
      </c:layout>
    </c:title>
    <c:plotArea>
      <c:layout>
        <c:manualLayout>
          <c:layoutTarget val="inner"/>
          <c:xMode val="edge"/>
          <c:yMode val="edge"/>
          <c:x val="0.1283175176920463"/>
          <c:y val="0.23639349477941476"/>
          <c:w val="0.18069264794235854"/>
          <c:h val="0.735061655388612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cat>
            <c:strRef>
              <c:f>Лист1!$A$2:$A$6</c:f>
              <c:strCache>
                <c:ptCount val="5"/>
                <c:pt idx="0">
                  <c:v>Развитие коммунальной, жилищной инфраструктуры 37362,39 тыс. рублей</c:v>
                </c:pt>
                <c:pt idx="1">
                  <c:v>Развитие транспортной инфраструктуры 40779,61 тыс.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11772,49 тыс. рублей</c:v>
                </c:pt>
                <c:pt idx="4">
                  <c:v>Развитие строительства и архитектуры 424,85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37362.39</c:v>
                </c:pt>
                <c:pt idx="1">
                  <c:v>40779.61</c:v>
                </c:pt>
                <c:pt idx="2">
                  <c:v>13</c:v>
                </c:pt>
                <c:pt idx="3">
                  <c:v>11772.49</c:v>
                </c:pt>
                <c:pt idx="4">
                  <c:v>424.85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1-4730-959D-179B8E9D4D08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48557996481888"/>
          <c:y val="0.21013840582153476"/>
          <c:w val="0.554845927933723"/>
          <c:h val="0.78437170120111932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4940580344124125"/>
          <c:y val="4.2666821954489155E-2"/>
        </c:manualLayout>
      </c:layout>
    </c:title>
    <c:plotArea>
      <c:layout>
        <c:manualLayout>
          <c:layoutTarget val="inner"/>
          <c:xMode val="edge"/>
          <c:yMode val="edge"/>
          <c:x val="9.3560916774698605E-2"/>
          <c:y val="0.108242875107984"/>
          <c:w val="0.17930449302285381"/>
          <c:h val="0.85197216439853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5488,81 тыс. рублей</c:v>
                </c:pt>
                <c:pt idx="1">
                  <c:v>Развитие муниципального управления 50981,20 тыс. рублей</c:v>
                </c:pt>
                <c:pt idx="2">
                  <c:v>Управление муниципальными финансами и регулирование межбюджетных отношений 74972,97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5488.81</c:v>
                </c:pt>
                <c:pt idx="1">
                  <c:v>50981.2</c:v>
                </c:pt>
                <c:pt idx="2">
                  <c:v>74972.97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87-49E8-93A5-EDCEFDBEA254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6530091630890865"/>
          <c:y val="0.21393693310803544"/>
          <c:w val="0.55319935377453133"/>
          <c:h val="0.68622208535140039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4778543307086685"/>
          <c:y val="3.0377068823485413E-3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2893983304170354"/>
          <c:y val="9.5968342528104641E-2"/>
          <c:w val="0.15378946121318171"/>
          <c:h val="0.877612292701599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Лист1!$A$2:$A$6</c:f>
              <c:strCache>
                <c:ptCount val="5"/>
                <c:pt idx="0">
                  <c:v>Развитие образования в Котельничском районе 247474,17 тыс. рублей</c:v>
                </c:pt>
                <c:pt idx="1">
                  <c:v>Развитие культуры в Котельничском районе 28603,76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28433,99 тыс. рублей</c:v>
                </c:pt>
                <c:pt idx="4">
                  <c:v>Профилактика правонарушений и преступлений 760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214797.84999999998</c:v>
                </c:pt>
                <c:pt idx="1">
                  <c:v>15841.49</c:v>
                </c:pt>
                <c:pt idx="2">
                  <c:v>94.9</c:v>
                </c:pt>
                <c:pt idx="3">
                  <c:v>24126.799999999996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42-4248-8ABD-70171C57AE1A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584180883639543"/>
          <c:y val="0.18205022591677275"/>
          <c:w val="0.47438967264508686"/>
          <c:h val="0.80473991935989553"/>
        </c:manualLayout>
      </c:layout>
      <c:spPr>
        <a:ln w="0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4940580344124125"/>
          <c:y val="4.2666821954489155E-2"/>
        </c:manualLayout>
      </c:layout>
    </c:title>
    <c:plotArea>
      <c:layout>
        <c:manualLayout>
          <c:layoutTarget val="inner"/>
          <c:xMode val="edge"/>
          <c:yMode val="edge"/>
          <c:x val="9.3560916774698605E-2"/>
          <c:y val="0.108242875107984"/>
          <c:w val="0.17930449302285381"/>
          <c:h val="0.85197216439853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11121,53 тыс. рублей</c:v>
                </c:pt>
                <c:pt idx="1">
                  <c:v>Развитие муниципального управления 58575,79 тыс. рублей</c:v>
                </c:pt>
                <c:pt idx="2">
                  <c:v>Управление муниципальными финансами и регулирование межбюджетных отношений 83880,93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11121.53</c:v>
                </c:pt>
                <c:pt idx="1">
                  <c:v>58575.79</c:v>
                </c:pt>
                <c:pt idx="2">
                  <c:v>83880.929999999993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CB-4E4B-9139-E3BE7C9D64AD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6530091630890865"/>
          <c:y val="0.21393693310803544"/>
          <c:w val="0.55319935377453133"/>
          <c:h val="0.68622208535140039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25075536148858224"/>
          <c:y val="7.5606200898959169E-2"/>
        </c:manualLayout>
      </c:layout>
    </c:title>
    <c:plotArea>
      <c:layout>
        <c:manualLayout>
          <c:layoutTarget val="inner"/>
          <c:xMode val="edge"/>
          <c:yMode val="edge"/>
          <c:x val="0.1283175176920463"/>
          <c:y val="0.23639349477941476"/>
          <c:w val="0.18069264794235854"/>
          <c:h val="0.735061655388612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2"/>
          <c:cat>
            <c:strRef>
              <c:f>Лист1!$A$2:$A$6</c:f>
              <c:strCache>
                <c:ptCount val="5"/>
                <c:pt idx="0">
                  <c:v>Развитие коммунальной, жилищной инфраструктуры и охрана окружающей среды 53513,7 тыс. рублей</c:v>
                </c:pt>
                <c:pt idx="1">
                  <c:v>Развитие транспортной инфраструктуры 101539,06 тыс . рублей</c:v>
                </c:pt>
                <c:pt idx="2">
                  <c:v>Поддержка и развитие малого и среднего предпринимательства 3 тыс. рублей</c:v>
                </c:pt>
                <c:pt idx="3">
                  <c:v>Развитие агропромышленного комплекса 8532,36 тыс. рублей</c:v>
                </c:pt>
                <c:pt idx="4">
                  <c:v>Развитие строительства и архитектуры 595,93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53513.7</c:v>
                </c:pt>
                <c:pt idx="1">
                  <c:v>101539.06</c:v>
                </c:pt>
                <c:pt idx="2">
                  <c:v>3</c:v>
                </c:pt>
                <c:pt idx="3">
                  <c:v>8532.3599999999788</c:v>
                </c:pt>
                <c:pt idx="4">
                  <c:v>595.92999999999938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07-49DA-B61E-79EDA73198AD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48557996481888"/>
          <c:y val="0.21013840582153476"/>
          <c:w val="0.554845927933723"/>
          <c:h val="0.70437165354330844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МП социальной направленности</a:t>
            </a:r>
          </a:p>
        </c:rich>
      </c:tx>
      <c:layout>
        <c:manualLayout>
          <c:xMode val="edge"/>
          <c:yMode val="edge"/>
          <c:x val="0.20696286444959971"/>
          <c:y val="6.3247890644236833E-3"/>
        </c:manualLayout>
      </c:layout>
    </c:title>
    <c:plotArea>
      <c:layout>
        <c:manualLayout>
          <c:layoutTarget val="inner"/>
          <c:xMode val="edge"/>
          <c:yMode val="edge"/>
          <c:x val="2.9786006939387877E-2"/>
          <c:y val="0.15356262939883178"/>
          <c:w val="0.29624738831462238"/>
          <c:h val="0.710602654342484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dPt>
            <c:idx val="3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192-439D-AFBB-8B13D8E1937E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образования 309489,18 тыс. рублей</c:v>
                </c:pt>
                <c:pt idx="1">
                  <c:v>Развитие культуры 15883,3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23406,2 тыс. рублей</c:v>
                </c:pt>
                <c:pt idx="4">
                  <c:v>Профилактика правонарушений и преступлений 572,7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309489.18</c:v>
                </c:pt>
                <c:pt idx="1">
                  <c:v>15883.3</c:v>
                </c:pt>
                <c:pt idx="2">
                  <c:v>94.9</c:v>
                </c:pt>
                <c:pt idx="3">
                  <c:v>23406.2</c:v>
                </c:pt>
                <c:pt idx="4">
                  <c:v>572.70000000000005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92-439D-AFBB-8B13D8E1937E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35829405088850275"/>
          <c:y val="0.14020020768967809"/>
          <c:w val="0.61897871379014102"/>
          <c:h val="0.85979978057746365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9978910239381401"/>
          <c:y val="6.0254292349517114E-3"/>
        </c:manualLayout>
      </c:layout>
    </c:title>
    <c:plotArea>
      <c:layout>
        <c:manualLayout>
          <c:layoutTarget val="inner"/>
          <c:xMode val="edge"/>
          <c:yMode val="edge"/>
          <c:x val="1.2966343587172233E-2"/>
          <c:y val="9.1574621484626778E-2"/>
          <c:w val="0.32334107361052361"/>
          <c:h val="0.819619413584478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905,1 тыс. рублей</c:v>
                </c:pt>
                <c:pt idx="1">
                  <c:v>Развитие муниципального управления 61024,18 тыс. рублей</c:v>
                </c:pt>
                <c:pt idx="2">
                  <c:v>Управление муниципальными финансами и регулирование межбюджетных отношений 86838,7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905.1</c:v>
                </c:pt>
                <c:pt idx="1">
                  <c:v>61024.18</c:v>
                </c:pt>
                <c:pt idx="2">
                  <c:v>86838.7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F-4A15-9D08-80A9991D5BF4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5756770308491526"/>
          <c:y val="0.19549569893667298"/>
          <c:w val="0.64088910957603762"/>
          <c:h val="0.7093873128812245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15338719588376176"/>
          <c:y val="0.17916631706221384"/>
        </c:manualLayout>
      </c:layout>
    </c:title>
    <c:plotArea>
      <c:layout>
        <c:manualLayout>
          <c:layoutTarget val="inner"/>
          <c:xMode val="edge"/>
          <c:yMode val="edge"/>
          <c:x val="0.25713492527269632"/>
          <c:y val="0.25101986339240073"/>
          <c:w val="0.41753906549462932"/>
          <c:h val="0.35631039511313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D3-45C5-A99A-E310DC284C07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коммунальной,жилищной инфраструктуры и охрана окружающей среды 27349,57 тыс. рублей</c:v>
                </c:pt>
                <c:pt idx="1">
                  <c:v>Развитие транспортной инфраструктуры 61926 тыс . рублей</c:v>
                </c:pt>
                <c:pt idx="2">
                  <c:v>Поддержка и развитие малого и среднего предпринимательства 3 тыс. рублей</c:v>
                </c:pt>
                <c:pt idx="3">
                  <c:v>Развитие агропромышленного комплекса 3673,5 тыс. рублей</c:v>
                </c:pt>
                <c:pt idx="4">
                  <c:v>Развитие строительства и архитектуры 423,41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27349.57</c:v>
                </c:pt>
                <c:pt idx="1">
                  <c:v>61926</c:v>
                </c:pt>
                <c:pt idx="2">
                  <c:v>3</c:v>
                </c:pt>
                <c:pt idx="3">
                  <c:v>3673.5</c:v>
                </c:pt>
                <c:pt idx="4">
                  <c:v>423.40999999999968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D3-45C5-A99A-E310DC284C07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856877838697449E-2"/>
          <c:y val="0.61605874152182771"/>
          <c:w val="0.86655137996282217"/>
          <c:h val="0.367296341285951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718748211123897"/>
          <c:y val="0"/>
        </c:manualLayout>
      </c:layout>
    </c:title>
    <c:plotArea>
      <c:layout>
        <c:manualLayout>
          <c:layoutTarget val="inner"/>
          <c:xMode val="edge"/>
          <c:yMode val="edge"/>
          <c:x val="0.22338517537401067"/>
          <c:y val="0.1018925394266352"/>
          <c:w val="0.538120579625466"/>
          <c:h val="0.59344797094817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2026год</c:v>
                </c:pt>
              </c:strCache>
            </c:strRef>
          </c:tx>
          <c:dPt>
            <c:idx val="2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1-FD3A-4BD0-B929-4EAB9A01D5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100317,62 тыс. рублей</c:v>
                </c:pt>
                <c:pt idx="1">
                  <c:v>Неналоговые доходы 20125,00 тыс. рублей</c:v>
                </c:pt>
                <c:pt idx="2">
                  <c:v>Безвозмездные поступления 364716,14 тыс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0.20700000000000021</c:v>
                </c:pt>
                <c:pt idx="1">
                  <c:v>4.1000000000000002E-2</c:v>
                </c:pt>
                <c:pt idx="2">
                  <c:v>0.752000000000001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3A-4BD0-B929-4EAB9A01D541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2571027017210756"/>
          <c:y val="0.75404867773888296"/>
          <c:w val="0.837117093402718"/>
          <c:h val="0.21862620332706287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МП социальной направленности</a:t>
            </a:r>
          </a:p>
        </c:rich>
      </c:tx>
      <c:layout>
        <c:manualLayout>
          <c:xMode val="edge"/>
          <c:yMode val="edge"/>
          <c:x val="2.8880649336641129E-2"/>
          <c:y val="3.728003500105289E-2"/>
        </c:manualLayout>
      </c:layout>
    </c:title>
    <c:plotArea>
      <c:layout>
        <c:manualLayout>
          <c:layoutTarget val="inner"/>
          <c:xMode val="edge"/>
          <c:yMode val="edge"/>
          <c:x val="3.2960036673498005E-2"/>
          <c:y val="0.26023300350448625"/>
          <c:w val="0.29624738831462238"/>
          <c:h val="0.710602654342484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dPt>
            <c:idx val="3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AA-4C34-890C-C1959F5C4093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образования 221897,08 тыс. рублей</c:v>
                </c:pt>
                <c:pt idx="1">
                  <c:v>Развитие культуры 15776,4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23250,9 тыс. рублей</c:v>
                </c:pt>
                <c:pt idx="4">
                  <c:v>Профилактика правонарушений и преступлений 572,7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221897.08</c:v>
                </c:pt>
                <c:pt idx="1">
                  <c:v>15776.4</c:v>
                </c:pt>
                <c:pt idx="2">
                  <c:v>94.9</c:v>
                </c:pt>
                <c:pt idx="3">
                  <c:v>23250.9</c:v>
                </c:pt>
                <c:pt idx="4">
                  <c:v>572.70000000000005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AA-4C34-890C-C1959F5C4093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37728319490885603"/>
          <c:y val="0.19261911208193488"/>
          <c:w val="0.60730584618703554"/>
          <c:h val="0.71639421396145975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15338719588376176"/>
          <c:y val="0.17916631706221384"/>
        </c:manualLayout>
      </c:layout>
    </c:title>
    <c:plotArea>
      <c:layout>
        <c:manualLayout>
          <c:layoutTarget val="inner"/>
          <c:xMode val="edge"/>
          <c:yMode val="edge"/>
          <c:x val="0.25713492527269632"/>
          <c:y val="0.25101986339240073"/>
          <c:w val="0.41753906549462932"/>
          <c:h val="0.35631039511313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D6-475C-A977-46A5FEAF2A90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коммунальной,жилищной инфраструктуры и охрана окружающей среды 15415,05 тыс. рублей</c:v>
                </c:pt>
                <c:pt idx="1">
                  <c:v>Развитие транспортной инфраструктуры 45154 тыс . рублей</c:v>
                </c:pt>
                <c:pt idx="2">
                  <c:v>Поддержка и развитие малого и среднего предпринимательства 3 тыс. рублей</c:v>
                </c:pt>
                <c:pt idx="3">
                  <c:v>Развитие агропромышленного комплекса 1968,8 тыс. рублей</c:v>
                </c:pt>
                <c:pt idx="4">
                  <c:v>Развитие строительства и архитектуры 5,85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15415.05</c:v>
                </c:pt>
                <c:pt idx="1">
                  <c:v>45154</c:v>
                </c:pt>
                <c:pt idx="2">
                  <c:v>3</c:v>
                </c:pt>
                <c:pt idx="3">
                  <c:v>1968.8</c:v>
                </c:pt>
                <c:pt idx="4">
                  <c:v>5.85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D6-475C-A977-46A5FEAF2A90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856877838697449E-2"/>
          <c:y val="0.61605874152182771"/>
          <c:w val="0.86655137996282217"/>
          <c:h val="0.367296341285951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9978910239381401"/>
          <c:y val="6.0254292349517114E-3"/>
        </c:manualLayout>
      </c:layout>
    </c:title>
    <c:plotArea>
      <c:layout>
        <c:manualLayout>
          <c:layoutTarget val="inner"/>
          <c:xMode val="edge"/>
          <c:yMode val="edge"/>
          <c:x val="1.2966343587172233E-2"/>
          <c:y val="9.1574621484626778E-2"/>
          <c:w val="0.32334107361052361"/>
          <c:h val="0.819619413584478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905,1 тыс. рублей</c:v>
                </c:pt>
                <c:pt idx="1">
                  <c:v>Развитие муниципального управления 60249,34 тыс. рублей</c:v>
                </c:pt>
                <c:pt idx="2">
                  <c:v>Управление муниципальными финансами и регулирование межбюджетных отношений 91621,1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905.1</c:v>
                </c:pt>
                <c:pt idx="1">
                  <c:v>60249.340000000011</c:v>
                </c:pt>
                <c:pt idx="2">
                  <c:v>91621.1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42-4CED-A132-D03B52BB183D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5756770308491526"/>
          <c:y val="0.19549569893667298"/>
          <c:w val="0.64088910957603762"/>
          <c:h val="0.7093873128812245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15338719588376176"/>
          <c:y val="0.17916631706221384"/>
        </c:manualLayout>
      </c:layout>
    </c:title>
    <c:plotArea>
      <c:layout>
        <c:manualLayout>
          <c:layoutTarget val="inner"/>
          <c:xMode val="edge"/>
          <c:yMode val="edge"/>
          <c:x val="0.25713492527269632"/>
          <c:y val="0.25101986339240073"/>
          <c:w val="0.41753906549462932"/>
          <c:h val="0.35631039511313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7C-42CF-AFB7-7D2C8619845B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коммунальной,жилищной инфраструктуры и охрана окружающей среды 14853,77 тыс. рублей</c:v>
                </c:pt>
                <c:pt idx="1">
                  <c:v>Развитие транспортной инфраструктуры 43373 тыс . рублей</c:v>
                </c:pt>
                <c:pt idx="2">
                  <c:v>Поддержка и развитие малого и среднего предпринимательства 3 тыс. рублей</c:v>
                </c:pt>
                <c:pt idx="3">
                  <c:v>Развитие агропромышленного комплекса 847,4 тыс. рублей</c:v>
                </c:pt>
                <c:pt idx="4">
                  <c:v>Развитие строительства и архитектуры 5,85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14853.77</c:v>
                </c:pt>
                <c:pt idx="1">
                  <c:v>43373</c:v>
                </c:pt>
                <c:pt idx="2">
                  <c:v>3</c:v>
                </c:pt>
                <c:pt idx="3">
                  <c:v>847.4</c:v>
                </c:pt>
                <c:pt idx="4">
                  <c:v>5.85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7C-42CF-AFB7-7D2C8619845B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856877838697449E-2"/>
          <c:y val="0.61605874152182771"/>
          <c:w val="0.86655137996282217"/>
          <c:h val="0.367296341285951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9978910239381401"/>
          <c:y val="6.0254292349517114E-3"/>
        </c:manualLayout>
      </c:layout>
    </c:title>
    <c:plotArea>
      <c:layout>
        <c:manualLayout>
          <c:layoutTarget val="inner"/>
          <c:xMode val="edge"/>
          <c:yMode val="edge"/>
          <c:x val="1.2966343587172233E-2"/>
          <c:y val="9.1574621484626778E-2"/>
          <c:w val="0.32334107361052361"/>
          <c:h val="0.819619413584478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905,1 тыс. рублей</c:v>
                </c:pt>
                <c:pt idx="1">
                  <c:v>Развитие муниципального управления 59630,44 тыс. рублей</c:v>
                </c:pt>
                <c:pt idx="2">
                  <c:v>Управление муниципальными финансами и регулирование межбюджетных отношений 97086,50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905.1</c:v>
                </c:pt>
                <c:pt idx="1">
                  <c:v>59630.44</c:v>
                </c:pt>
                <c:pt idx="2">
                  <c:v>97086.5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2-4AA7-901F-01063516502A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5756770308491526"/>
          <c:y val="0.19549569893667298"/>
          <c:w val="0.64088910957603762"/>
          <c:h val="0.7093873128812245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МП социальной направленности</a:t>
            </a:r>
          </a:p>
        </c:rich>
      </c:tx>
      <c:layout>
        <c:manualLayout>
          <c:xMode val="edge"/>
          <c:yMode val="edge"/>
          <c:x val="0.20696286444959971"/>
          <c:y val="6.3247890644236833E-3"/>
        </c:manualLayout>
      </c:layout>
    </c:title>
    <c:plotArea>
      <c:layout>
        <c:manualLayout>
          <c:layoutTarget val="inner"/>
          <c:xMode val="edge"/>
          <c:yMode val="edge"/>
          <c:x val="2.9786006939387877E-2"/>
          <c:y val="0.15356262939883178"/>
          <c:w val="0.29624738831462238"/>
          <c:h val="0.710602654342484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dPt>
            <c:idx val="3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27-4B68-AAA1-26C2304A3697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образования 224879,58 тыс. рублей</c:v>
                </c:pt>
                <c:pt idx="1">
                  <c:v>Развитие культуры 15821,72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23889,1 тыс. рублей</c:v>
                </c:pt>
                <c:pt idx="4">
                  <c:v>Профилактика правонарушений и преступлений 572,7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224879.58</c:v>
                </c:pt>
                <c:pt idx="1">
                  <c:v>15821.720000000008</c:v>
                </c:pt>
                <c:pt idx="2">
                  <c:v>94.9</c:v>
                </c:pt>
                <c:pt idx="3">
                  <c:v>23889.1</c:v>
                </c:pt>
                <c:pt idx="4">
                  <c:v>572.70000000000005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27-4B68-AAA1-26C2304A3697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35829405088850275"/>
          <c:y val="0.14020020768967809"/>
          <c:w val="0.61897871379014102"/>
          <c:h val="0.85979978057746365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975308641975627E-2"/>
          <c:y val="5.7144965612843074E-2"/>
          <c:w val="0.95111499951394951"/>
          <c:h val="0.7509174173624503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5.6144536652096427E-3"/>
                  <c:y val="-0.308858281988830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472 890,56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FF5-403B-B558-2B5D77EC8262}"/>
                </c:ext>
              </c:extLst>
            </c:dLbl>
            <c:dLbl>
              <c:idx val="1"/>
              <c:layout>
                <c:manualLayout>
                  <c:x val="3.7228800901355956E-4"/>
                  <c:y val="-0.380727128634405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625 979,72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F5-403B-B558-2B5D77EC8262}"/>
                </c:ext>
              </c:extLst>
            </c:dLbl>
            <c:dLbl>
              <c:idx val="2"/>
              <c:layout>
                <c:manualLayout>
                  <c:x val="-2.5280108258446598E-3"/>
                  <c:y val="-0.348108562490264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594 785,44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FF5-403B-B558-2B5D77EC8262}"/>
                </c:ext>
              </c:extLst>
            </c:dLbl>
            <c:dLbl>
              <c:idx val="3"/>
              <c:layout>
                <c:manualLayout>
                  <c:x val="3.0864428393648849E-3"/>
                  <c:y val="-0.328958910757114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480 109,92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FF5-403B-B558-2B5D77EC8262}"/>
                </c:ext>
              </c:extLst>
            </c:dLbl>
            <c:dLbl>
              <c:idx val="4"/>
              <c:layout>
                <c:manualLayout>
                  <c:x val="1.7292585676996941E-3"/>
                  <c:y val="-0.328431826486083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485 158,76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FF5-403B-B558-2B5D77EC826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470175.85</c:v>
                </c:pt>
                <c:pt idx="1">
                  <c:v>623129.12</c:v>
                </c:pt>
                <c:pt idx="2">
                  <c:v>591589.74</c:v>
                </c:pt>
                <c:pt idx="3">
                  <c:v>476914.2200000002</c:v>
                </c:pt>
                <c:pt idx="4">
                  <c:v>481963.06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F5-403B-B558-2B5D77EC8262}"/>
            </c:ext>
          </c:extLst>
        </c:ser>
        <c:overlap val="100"/>
        <c:axId val="167548416"/>
        <c:axId val="167549952"/>
      </c:barChart>
      <c:catAx>
        <c:axId val="1675484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7549952"/>
        <c:crosses val="autoZero"/>
        <c:auto val="1"/>
        <c:lblAlgn val="ctr"/>
        <c:lblOffset val="100"/>
      </c:catAx>
      <c:valAx>
        <c:axId val="167549952"/>
        <c:scaling>
          <c:orientation val="minMax"/>
        </c:scaling>
        <c:delete val="1"/>
        <c:axPos val="l"/>
        <c:numFmt formatCode="General" sourceLinked="1"/>
        <c:tickLblPos val="none"/>
        <c:crossAx val="1675484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2407407407407558E-2"/>
          <c:y val="0"/>
          <c:w val="0.61882716049383724"/>
          <c:h val="0.9220264153776575"/>
        </c:manualLayout>
      </c:layout>
      <c:barChart>
        <c:barDir val="col"/>
        <c:grouping val="stacked"/>
        <c:ser>
          <c:idx val="0"/>
          <c:order val="0"/>
          <c:tx>
            <c:strRef>
              <c:f>Лист1!$B$7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Лист1!$B$8:$B$12</c:f>
              <c:numCache>
                <c:formatCode>0.00</c:formatCode>
                <c:ptCount val="5"/>
                <c:pt idx="0">
                  <c:v>80840.759999999995</c:v>
                </c:pt>
                <c:pt idx="1">
                  <c:v>93313.09</c:v>
                </c:pt>
                <c:pt idx="2">
                  <c:v>87962.79</c:v>
                </c:pt>
                <c:pt idx="3">
                  <c:v>84913.1</c:v>
                </c:pt>
                <c:pt idx="4">
                  <c:v>85177.5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C6-4D1B-9CCF-4A0795DE8B69}"/>
            </c:ext>
          </c:extLst>
        </c:ser>
        <c:ser>
          <c:idx val="1"/>
          <c:order val="1"/>
          <c:tx>
            <c:strRef>
              <c:f>Лист1!$C$7</c:f>
              <c:strCache>
                <c:ptCount val="1"/>
                <c:pt idx="0">
                  <c:v>Обслуживание государственного долга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Лист1!$C$8:$C$12</c:f>
              <c:numCache>
                <c:formatCode>0.00</c:formatCode>
                <c:ptCount val="5"/>
                <c:pt idx="0">
                  <c:v>0</c:v>
                </c:pt>
                <c:pt idx="1">
                  <c:v>425</c:v>
                </c:pt>
                <c:pt idx="2">
                  <c:v>650</c:v>
                </c:pt>
                <c:pt idx="3">
                  <c:v>390</c:v>
                </c:pt>
                <c:pt idx="4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C6-4D1B-9CCF-4A0795DE8B69}"/>
            </c:ext>
          </c:extLst>
        </c:ser>
        <c:ser>
          <c:idx val="2"/>
          <c:order val="2"/>
          <c:tx>
            <c:strRef>
              <c:f>Лист1!$D$7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Лист1!$D$9:$D$12</c:f>
              <c:numCache>
                <c:formatCode>0.00</c:formatCode>
                <c:ptCount val="4"/>
                <c:pt idx="0">
                  <c:v>4785.51</c:v>
                </c:pt>
                <c:pt idx="1">
                  <c:v>23249.200000000001</c:v>
                </c:pt>
                <c:pt idx="2">
                  <c:v>23093.9</c:v>
                </c:pt>
                <c:pt idx="3">
                  <c:v>23732.1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C6-4D1B-9CCF-4A0795DE8B69}"/>
            </c:ext>
          </c:extLst>
        </c:ser>
        <c:ser>
          <c:idx val="3"/>
          <c:order val="3"/>
          <c:tx>
            <c:strRef>
              <c:f>Лист1!$E$7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Лист1!$E$8:$E$12</c:f>
              <c:numCache>
                <c:formatCode>0.00</c:formatCode>
                <c:ptCount val="5"/>
                <c:pt idx="0">
                  <c:v>13420.69</c:v>
                </c:pt>
                <c:pt idx="1">
                  <c:v>19475.5</c:v>
                </c:pt>
                <c:pt idx="2">
                  <c:v>14907.1</c:v>
                </c:pt>
                <c:pt idx="3">
                  <c:v>17175.7</c:v>
                </c:pt>
                <c:pt idx="4">
                  <c:v>16874.900000000001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C6-4D1B-9CCF-4A0795DE8B69}"/>
            </c:ext>
          </c:extLst>
        </c:ser>
        <c:ser>
          <c:idx val="4"/>
          <c:order val="4"/>
          <c:tx>
            <c:strRef>
              <c:f>Лист1!$F$7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dLbls>
            <c:dLbl>
              <c:idx val="0"/>
              <c:layout>
                <c:manualLayout>
                  <c:x val="1.5432098765432271E-3"/>
                  <c:y val="-1.70471433091400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C6-4D1B-9CCF-4A0795DE8B69}"/>
                </c:ext>
              </c:extLst>
            </c:dLbl>
            <c:dLbl>
              <c:idx val="1"/>
              <c:layout>
                <c:manualLayout>
                  <c:x val="0"/>
                  <c:y val="-9.74122474808012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C6-4D1B-9CCF-4A0795DE8B69}"/>
                </c:ext>
              </c:extLst>
            </c:dLbl>
            <c:dLbl>
              <c:idx val="2"/>
              <c:layout>
                <c:manualLayout>
                  <c:x val="1.5432098765432271E-3"/>
                  <c:y val="-9.741224748080003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C6-4D1B-9CCF-4A0795DE8B69}"/>
                </c:ext>
              </c:extLst>
            </c:dLbl>
            <c:dLbl>
              <c:idx val="3"/>
              <c:layout>
                <c:manualLayout>
                  <c:x val="-5.6583708480090795E-17"/>
                  <c:y val="-1.21765309351000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C6-4D1B-9CCF-4A0795DE8B69}"/>
                </c:ext>
              </c:extLst>
            </c:dLbl>
            <c:dLbl>
              <c:idx val="4"/>
              <c:layout>
                <c:manualLayout>
                  <c:x val="0"/>
                  <c:y val="-9.74122474808012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C6-4D1B-9CCF-4A0795DE8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Лист1!$F$8:$F$12</c:f>
              <c:numCache>
                <c:formatCode>0.00</c:formatCode>
                <c:ptCount val="5"/>
                <c:pt idx="0">
                  <c:v>12151.41</c:v>
                </c:pt>
                <c:pt idx="1">
                  <c:v>22739.64</c:v>
                </c:pt>
                <c:pt idx="2">
                  <c:v>12942.8</c:v>
                </c:pt>
                <c:pt idx="3">
                  <c:v>12985.9</c:v>
                </c:pt>
                <c:pt idx="4">
                  <c:v>13031.220000000007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CC6-4D1B-9CCF-4A0795DE8B69}"/>
            </c:ext>
          </c:extLst>
        </c:ser>
        <c:ser>
          <c:idx val="5"/>
          <c:order val="5"/>
          <c:tx>
            <c:strRef>
              <c:f>Лист1!$G$7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Лист1!$G$8:$G$12</c:f>
              <c:numCache>
                <c:formatCode>0.00</c:formatCode>
                <c:ptCount val="5"/>
                <c:pt idx="0">
                  <c:v>223947.94</c:v>
                </c:pt>
                <c:pt idx="1">
                  <c:v>260428.49</c:v>
                </c:pt>
                <c:pt idx="2">
                  <c:v>299014.12</c:v>
                </c:pt>
                <c:pt idx="3">
                  <c:v>210779.02</c:v>
                </c:pt>
                <c:pt idx="4">
                  <c:v>213310.52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C6-4D1B-9CCF-4A0795DE8B69}"/>
            </c:ext>
          </c:extLst>
        </c:ser>
        <c:ser>
          <c:idx val="6"/>
          <c:order val="6"/>
          <c:tx>
            <c:strRef>
              <c:f>Лист1!$I$7</c:f>
              <c:strCache>
                <c:ptCount val="1"/>
                <c:pt idx="0">
                  <c:v>Развитие коммунальной, жилищной инфраструктуры и охрана окружающей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Лист1!$I$8:$I$12</c:f>
              <c:numCache>
                <c:formatCode>0.00</c:formatCode>
                <c:ptCount val="5"/>
                <c:pt idx="0">
                  <c:v>35154.9</c:v>
                </c:pt>
                <c:pt idx="1">
                  <c:v>45676.99</c:v>
                </c:pt>
                <c:pt idx="2">
                  <c:v>26249.57</c:v>
                </c:pt>
                <c:pt idx="3">
                  <c:v>14315.05</c:v>
                </c:pt>
                <c:pt idx="4">
                  <c:v>13753.77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CC6-4D1B-9CCF-4A0795DE8B69}"/>
            </c:ext>
          </c:extLst>
        </c:ser>
        <c:ser>
          <c:idx val="7"/>
          <c:order val="7"/>
          <c:tx>
            <c:strRef>
              <c:f>Лист1!$J$7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Лист1!$J$8:$J$12</c:f>
              <c:numCache>
                <c:formatCode>0.00</c:formatCode>
                <c:ptCount val="5"/>
                <c:pt idx="0">
                  <c:v>51710.950000000012</c:v>
                </c:pt>
                <c:pt idx="1">
                  <c:v>110124.42</c:v>
                </c:pt>
                <c:pt idx="2">
                  <c:v>65330.06</c:v>
                </c:pt>
                <c:pt idx="3">
                  <c:v>46535.8</c:v>
                </c:pt>
                <c:pt idx="4">
                  <c:v>43633.4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CC6-4D1B-9CCF-4A0795DE8B69}"/>
            </c:ext>
          </c:extLst>
        </c:ser>
        <c:ser>
          <c:idx val="8"/>
          <c:order val="8"/>
          <c:tx>
            <c:strRef>
              <c:f>Лист1!$K$7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Лист1!$K$8:$K$12</c:f>
              <c:numCache>
                <c:formatCode>0.00</c:formatCode>
                <c:ptCount val="5"/>
                <c:pt idx="0">
                  <c:v>1934.1599999999999</c:v>
                </c:pt>
                <c:pt idx="1">
                  <c:v>2803.8500000000017</c:v>
                </c:pt>
                <c:pt idx="2">
                  <c:v>2767.3500000000017</c:v>
                </c:pt>
                <c:pt idx="3">
                  <c:v>2767.3500000000017</c:v>
                </c:pt>
                <c:pt idx="4">
                  <c:v>2767.3500000000017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CC6-4D1B-9CCF-4A0795DE8B69}"/>
            </c:ext>
          </c:extLst>
        </c:ser>
        <c:ser>
          <c:idx val="9"/>
          <c:order val="9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CC6-4D1B-9CCF-4A0795DE8B69}"/>
            </c:ext>
          </c:extLst>
        </c:ser>
        <c:ser>
          <c:idx val="10"/>
          <c:order val="10"/>
          <c:tx>
            <c:strRef>
              <c:f>Лист1!$M$7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Лист1!$M$8:$M$12</c:f>
              <c:numCache>
                <c:formatCode>0.00</c:formatCode>
                <c:ptCount val="5"/>
                <c:pt idx="0">
                  <c:v>52353.71</c:v>
                </c:pt>
                <c:pt idx="1">
                  <c:v>64406.39</c:v>
                </c:pt>
                <c:pt idx="2">
                  <c:v>60706.850000000013</c:v>
                </c:pt>
                <c:pt idx="3">
                  <c:v>66185</c:v>
                </c:pt>
                <c:pt idx="4">
                  <c:v>71648.899999999994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CC6-4D1B-9CCF-4A0795DE8B69}"/>
            </c:ext>
          </c:extLst>
        </c:ser>
        <c:ser>
          <c:idx val="11"/>
          <c:order val="11"/>
          <c:tx>
            <c:v>Охрана окружающей среды</c:v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CC6-4D1B-9CCF-4A0795DE8B69}"/>
            </c:ext>
          </c:extLst>
        </c:ser>
        <c:overlap val="100"/>
        <c:axId val="167598720"/>
        <c:axId val="167608704"/>
      </c:barChart>
      <c:catAx>
        <c:axId val="1675987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67608704"/>
        <c:crosses val="autoZero"/>
        <c:auto val="1"/>
        <c:lblAlgn val="ctr"/>
        <c:lblOffset val="100"/>
      </c:catAx>
      <c:valAx>
        <c:axId val="167608704"/>
        <c:scaling>
          <c:orientation val="minMax"/>
        </c:scaling>
        <c:delete val="1"/>
        <c:axPos val="l"/>
        <c:numFmt formatCode="0.00" sourceLinked="1"/>
        <c:tickLblPos val="none"/>
        <c:crossAx val="167598720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419753086419776"/>
          <c:y val="9.307411483478762E-3"/>
          <c:w val="0.34876543209876543"/>
          <c:h val="0.990692588516521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6073891579645295E-2"/>
          <c:y val="2.3560745403293552E-2"/>
          <c:w val="0.94785221684071064"/>
          <c:h val="0.5191073091604919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Руководство и управление в сфере установленных функций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7F-486F-A0B3-B577C402E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45751.25</c:v>
                </c:pt>
                <c:pt idx="1">
                  <c:v>45897.1</c:v>
                </c:pt>
                <c:pt idx="2">
                  <c:v>46144.1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7F-486F-A0B3-B577C402E4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Резервные фонды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7F-486F-A0B3-B577C402E4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14755.3</c:v>
                </c:pt>
                <c:pt idx="1">
                  <c:v>20087.599999999984</c:v>
                </c:pt>
                <c:pt idx="2">
                  <c:v>25289.1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7F-486F-A0B3-B577C402E4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Судебная система</c:v>
                </c:pt>
              </c:strCache>
            </c:strRef>
          </c:tx>
          <c:dLbls>
            <c:dLbl>
              <c:idx val="0"/>
              <c:layout>
                <c:manualLayout>
                  <c:x val="-7.1110613399032116E-3"/>
                  <c:y val="-1.66530789020187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7F-486F-A0B3-B577C402E460}"/>
                </c:ext>
              </c:extLst>
            </c:dLbl>
            <c:dLbl>
              <c:idx val="1"/>
              <c:layout>
                <c:manualLayout>
                  <c:x val="-4.7407075599354221E-3"/>
                  <c:y val="-3.400201775775271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7F-486F-A0B3-B577C402E460}"/>
                </c:ext>
              </c:extLst>
            </c:dLbl>
            <c:dLbl>
              <c:idx val="2"/>
              <c:layout>
                <c:manualLayout>
                  <c:x val="0"/>
                  <c:y val="1.77776533497578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7F-486F-A0B3-B577C402E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0.30000000000000021</c:v>
                </c:pt>
                <c:pt idx="1">
                  <c:v>0.30000000000000021</c:v>
                </c:pt>
                <c:pt idx="2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C7F-486F-A0B3-B577C402E460}"/>
            </c:ext>
          </c:extLst>
        </c:ser>
        <c:overlap val="100"/>
        <c:axId val="167834368"/>
        <c:axId val="167835904"/>
      </c:barChart>
      <c:catAx>
        <c:axId val="167834368"/>
        <c:scaling>
          <c:orientation val="minMax"/>
        </c:scaling>
        <c:axPos val="b"/>
        <c:numFmt formatCode="General" sourceLinked="0"/>
        <c:tickLblPos val="nextTo"/>
        <c:crossAx val="167835904"/>
        <c:crosses val="autoZero"/>
        <c:auto val="1"/>
        <c:lblAlgn val="ctr"/>
        <c:lblOffset val="100"/>
      </c:catAx>
      <c:valAx>
        <c:axId val="167835904"/>
        <c:scaling>
          <c:orientation val="minMax"/>
        </c:scaling>
        <c:delete val="1"/>
        <c:axPos val="l"/>
        <c:numFmt formatCode="General" sourceLinked="1"/>
        <c:tickLblPos val="none"/>
        <c:crossAx val="167834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69483046033309E-2"/>
          <c:y val="0.67801756133048963"/>
          <c:w val="0.88953521227298971"/>
          <c:h val="0.27646865932801856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perspective val="30"/>
    </c:view3D>
    <c:plotArea>
      <c:layout>
        <c:manualLayout>
          <c:layoutTarget val="inner"/>
          <c:xMode val="edge"/>
          <c:yMode val="edge"/>
          <c:x val="0"/>
          <c:y val="3.2058063417596178E-2"/>
          <c:w val="0.94785221684071064"/>
          <c:h val="0.8516537784225597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tx>
          <c:dLbls>
            <c:dLbl>
              <c:idx val="0"/>
              <c:layout>
                <c:manualLayout>
                  <c:x val="-5.6047849858843436E-3"/>
                  <c:y val="-4.4144809950042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11-4A06-B71F-4736FFA71914}"/>
                </c:ext>
              </c:extLst>
            </c:dLbl>
            <c:dLbl>
              <c:idx val="1"/>
              <c:layout>
                <c:manualLayout>
                  <c:x val="-5.6047849858843436E-3"/>
                  <c:y val="-4.75405645615839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11-4A06-B71F-4736FFA71914}"/>
                </c:ext>
              </c:extLst>
            </c:dLbl>
            <c:dLbl>
              <c:idx val="2"/>
              <c:layout>
                <c:manualLayout>
                  <c:x val="8.4071774788265028E-3"/>
                  <c:y val="-4.75405645615839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11-4A06-B71F-4736FFA71914}"/>
                </c:ext>
              </c:extLst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11-4A06-B71F-4736FFA719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Безопасность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2577.3500000000017</c:v>
                </c:pt>
                <c:pt idx="1">
                  <c:v>2577.3500000000017</c:v>
                </c:pt>
                <c:pt idx="2">
                  <c:v>2577.3500000000017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11-4A06-B71F-4736FFA719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Волки</c:v>
                </c:pt>
              </c:strCache>
            </c:strRef>
          </c:tx>
          <c:dLbls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</c:numCache>
            </c:numRef>
          </c:val>
        </c:ser>
        <c:shape val="cylinder"/>
        <c:axId val="173054208"/>
        <c:axId val="173068288"/>
        <c:axId val="0"/>
      </c:bar3DChart>
      <c:catAx>
        <c:axId val="173054208"/>
        <c:scaling>
          <c:orientation val="minMax"/>
        </c:scaling>
        <c:axPos val="b"/>
        <c:numFmt formatCode="General" sourceLinked="0"/>
        <c:tickLblPos val="nextTo"/>
        <c:crossAx val="173068288"/>
        <c:crosses val="autoZero"/>
        <c:auto val="1"/>
        <c:lblAlgn val="ctr"/>
        <c:lblOffset val="100"/>
      </c:catAx>
      <c:valAx>
        <c:axId val="173068288"/>
        <c:scaling>
          <c:orientation val="minMax"/>
        </c:scaling>
        <c:delete val="1"/>
        <c:axPos val="l"/>
        <c:numFmt formatCode="General" sourceLinked="1"/>
        <c:tickLblPos val="none"/>
        <c:crossAx val="173054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</a:t>
            </a:r>
            <a:r>
              <a:rPr lang="en-US" dirty="0" smtClean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6022968105544724"/>
          <c:y val="4.4606012741597333E-2"/>
        </c:manualLayout>
      </c:layout>
    </c:title>
    <c:plotArea>
      <c:layout>
        <c:manualLayout>
          <c:layoutTarget val="inner"/>
          <c:xMode val="edge"/>
          <c:yMode val="edge"/>
          <c:x val="0.13993810239080404"/>
          <c:y val="0.14690645990762599"/>
          <c:w val="0.66068560585476754"/>
          <c:h val="0.490420834783261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7"/>
          <c:dPt>
            <c:idx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5-7605-4613-A136-D57D6387C8E2}"/>
              </c:ext>
            </c:extLst>
          </c:dPt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605-4613-A136-D57D6387C8E2}"/>
              </c:ext>
            </c:extLst>
          </c:dPt>
          <c:dLbls>
            <c:dLbl>
              <c:idx val="1"/>
              <c:layout>
                <c:manualLayout>
                  <c:x val="2.7350550061915613E-2"/>
                  <c:y val="-4.44441333743945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7,9%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605-4613-A136-D57D6387C8E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605-4613-A136-D57D6387C8E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605-4613-A136-D57D6387C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26946,0тыс. рублей</c:v>
                </c:pt>
                <c:pt idx="1">
                  <c:v>Налоги на имущество 7200,0 тыс. рублей</c:v>
                </c:pt>
                <c:pt idx="2">
                  <c:v>Акцизы по подакцизным товарам 7544,0тыс. рублей</c:v>
                </c:pt>
                <c:pt idx="3">
                  <c:v>Налоги на совокупный доход 49810,0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0.29500000000000032</c:v>
                </c:pt>
                <c:pt idx="1">
                  <c:v>7.9000000000000112E-2</c:v>
                </c:pt>
                <c:pt idx="2">
                  <c:v>8.2000000000000003E-2</c:v>
                </c:pt>
                <c:pt idx="3">
                  <c:v>0.54400000000000004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05-4613-A136-D57D6387C8E2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4992606660012201E-2"/>
          <c:y val="0.64636055412380478"/>
          <c:w val="0.97331663385793343"/>
          <c:h val="0.34252832833169067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069978973301841E-2"/>
          <c:y val="1.6548146018286063E-2"/>
          <c:w val="0.84071723585118363"/>
          <c:h val="0.906378351587339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/>
                      <a:t>33%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B1C-408D-81F1-B0CE65029CC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/>
                      <a:t>34%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B1C-408D-81F1-B0CE65029CC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dirty="0"/>
                      <a:t>33%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B1C-408D-81F1-B0CE65029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0.32900000000000112</c:v>
                </c:pt>
                <c:pt idx="1">
                  <c:v>0.34</c:v>
                </c:pt>
                <c:pt idx="2">
                  <c:v>0.33000000000000113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1C-408D-81F1-B0CE65029CCB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0702485300021"/>
          <c:y val="6.6261621796426584E-2"/>
          <c:w val="0.77775910420718275"/>
          <c:h val="0.871759236801685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F97-435E-8ABE-DBE6B84F9D0F}"/>
              </c:ext>
            </c:extLst>
          </c:dPt>
          <c:dPt>
            <c:idx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97-435E-8ABE-DBE6B84F9D0F}"/>
              </c:ext>
            </c:extLst>
          </c:dPt>
          <c:dPt>
            <c:idx val="2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97-435E-8ABE-DBE6B84F9D0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/>
                      <a:t>65%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F97-435E-8ABE-DBE6B84F9D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/>
                      <a:t>24%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97-435E-8ABE-DBE6B84F9D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dirty="0"/>
                      <a:t>11%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F97-435E-8ABE-DBE6B84F9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0.65000000000000213</c:v>
                </c:pt>
                <c:pt idx="1">
                  <c:v>0.24000000000000021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97-435E-8ABE-DBE6B84F9D0F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3820935636496577E-2"/>
          <c:y val="5.2287258788994047E-2"/>
          <c:w val="0.84535385773522342"/>
          <c:h val="0.89508129227754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0.33000000000000113</c:v>
                </c:pt>
                <c:pt idx="1">
                  <c:v>0.33000000000000113</c:v>
                </c:pt>
                <c:pt idx="2">
                  <c:v>0.33000000000000113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AA-4282-8202-67C564784831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6.2577449350970414E-3"/>
          <c:w val="0.9263780498641736"/>
          <c:h val="0.963409072850200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4E-4C8C-8153-0C82964CBA79}"/>
              </c:ext>
            </c:extLst>
          </c:dPt>
          <c:dPt>
            <c:idx val="2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4E-4C8C-8153-0C82964CBA7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92</a:t>
                    </a:r>
                  </a:p>
                  <a:p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64E-4C8C-8153-0C82964CBA79}"/>
                </c:ext>
              </c:extLst>
            </c:dLbl>
            <c:dLbl>
              <c:idx val="1"/>
              <c:layout>
                <c:manualLayout>
                  <c:x val="-8.437760306151168E-2"/>
                  <c:y val="-1.096881402073538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4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4E-4C8C-8153-0C82964CBA79}"/>
                </c:ext>
              </c:extLst>
            </c:dLbl>
            <c:dLbl>
              <c:idx val="2"/>
              <c:layout>
                <c:manualLayout>
                  <c:x val="6.3282371807914822E-2"/>
                  <c:y val="6.2841437710813218E-1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4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64E-4C8C-8153-0C82964CBA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0.92</c:v>
                </c:pt>
                <c:pt idx="1">
                  <c:v>0.04</c:v>
                </c:pt>
                <c:pt idx="2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4E-4C8C-8153-0C82964CBA79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50"/>
      <c:perspective val="20"/>
    </c:view3D>
    <c:plotArea>
      <c:layout>
        <c:manualLayout>
          <c:layoutTarget val="inner"/>
          <c:xMode val="edge"/>
          <c:yMode val="edge"/>
          <c:x val="8.3900355330607176E-3"/>
          <c:y val="0.11862819211812553"/>
          <c:w val="0.64060763064865056"/>
          <c:h val="0.795887511816814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4.000000000000001E-3</c:v>
                </c:pt>
                <c:pt idx="1">
                  <c:v>7.000000000000001E-3</c:v>
                </c:pt>
                <c:pt idx="2" formatCode="0%">
                  <c:v>7.000000000000001E-3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DE-4F5B-AAC2-5735145D13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dLbls>
            <c:dLbl>
              <c:idx val="0"/>
              <c:layout>
                <c:manualLayout>
                  <c:x val="-2.1367956377064492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7094365101651778E-2"/>
                  <c:y val="3.0064816904475988E-2"/>
                </c:manualLayout>
              </c:layout>
              <c:showVal val="1"/>
            </c:dLbl>
            <c:dLbl>
              <c:idx val="2"/>
              <c:layout>
                <c:manualLayout>
                  <c:x val="-1.9231160739358249E-2"/>
                  <c:y val="2.6724281692867478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 formatCode="0%">
                  <c:v>2.0000000000000004E-2</c:v>
                </c:pt>
                <c:pt idx="1">
                  <c:v>3.5999999999999997E-2</c:v>
                </c:pt>
                <c:pt idx="2" formatCode="0%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DE-4F5B-AAC2-5735145D13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окружающей среды2</c:v>
                </c:pt>
              </c:strCache>
            </c:strRef>
          </c:tx>
          <c:dLbls>
            <c:dLbl>
              <c:idx val="0"/>
              <c:layout>
                <c:manualLayout>
                  <c:x val="-4.2735912754129834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0683978188532362E-2"/>
                  <c:y val="3.3405352116084322E-2"/>
                </c:manualLayout>
              </c:layout>
              <c:showVal val="1"/>
            </c:dLbl>
            <c:dLbl>
              <c:idx val="2"/>
              <c:layout>
                <c:manualLayout>
                  <c:x val="-1.9231160739358249E-2"/>
                  <c:y val="4.008642253930140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 formatCode="0.0%">
                  <c:v>3.4000000000000002E-2</c:v>
                </c:pt>
                <c:pt idx="1">
                  <c:v>6.0000000000000005E-2</c:v>
                </c:pt>
                <c:pt idx="2">
                  <c:v>6.3E-2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DE-4F5B-AAC2-5735145D13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0A7D90"/>
            </a:solidFill>
          </c:spPr>
          <c:dLbls>
            <c:dLbl>
              <c:idx val="0"/>
              <c:layout>
                <c:manualLayout>
                  <c:x val="2.3504583763146129E-2"/>
                  <c:y val="-2.6303426863058624E-7"/>
                </c:manualLayout>
              </c:layout>
              <c:showVal val="1"/>
            </c:dLbl>
            <c:dLbl>
              <c:idx val="1"/>
              <c:layout>
                <c:manualLayout>
                  <c:x val="4.0599117116422889E-2"/>
                  <c:y val="3.3405352116084451E-3"/>
                </c:manualLayout>
              </c:layout>
              <c:showVal val="1"/>
            </c:dLbl>
            <c:dLbl>
              <c:idx val="2"/>
              <c:layout>
                <c:manualLayout>
                  <c:x val="3.8462321478716442E-2"/>
                  <c:y val="-3.3405352116084451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0.0%</c:formatCode>
                <c:ptCount val="3"/>
                <c:pt idx="0">
                  <c:v>0.94199999999999995</c:v>
                </c:pt>
                <c:pt idx="1">
                  <c:v>0.89700000000000002</c:v>
                </c:pt>
                <c:pt idx="2" formatCode="0%">
                  <c:v>0.89300000000000002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7DE-4F5B-AAC2-5735145D13D8}"/>
            </c:ext>
          </c:extLst>
        </c:ser>
        <c:dLbls>
          <c:showVal val="1"/>
        </c:dLbls>
        <c:shape val="box"/>
        <c:axId val="175897984"/>
        <c:axId val="176067712"/>
        <c:axId val="175864000"/>
      </c:bar3DChart>
      <c:catAx>
        <c:axId val="175897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6067712"/>
        <c:crosses val="autoZero"/>
        <c:auto val="1"/>
        <c:lblAlgn val="ctr"/>
        <c:lblOffset val="100"/>
      </c:catAx>
      <c:valAx>
        <c:axId val="176067712"/>
        <c:scaling>
          <c:orientation val="minMax"/>
        </c:scaling>
        <c:delete val="1"/>
        <c:axPos val="l"/>
        <c:numFmt formatCode="0.0%" sourceLinked="1"/>
        <c:tickLblPos val="nextTo"/>
        <c:crossAx val="175897984"/>
        <c:crosses val="autoZero"/>
        <c:crossBetween val="between"/>
      </c:valAx>
      <c:serAx>
        <c:axId val="175864000"/>
        <c:scaling>
          <c:orientation val="minMax"/>
        </c:scaling>
        <c:axPos val="b"/>
        <c:tickLblPos val="none"/>
        <c:crossAx val="176067712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5293811923959189"/>
          <c:y val="0.12344145619979643"/>
          <c:w val="0.34011544416998868"/>
          <c:h val="0.786063444917729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4630643918357723E-2"/>
          <c:y val="2.6763990267639905E-2"/>
          <c:w val="0.53216468901935421"/>
          <c:h val="0.9435846887752167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 детей
Финансовое обеспечение деятельности 2 районных учреждений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4472</c:v>
                </c:pt>
                <c:pt idx="1">
                  <c:v>4472</c:v>
                </c:pt>
                <c:pt idx="2">
                  <c:v>4472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Профессиональная подготовка, переподготовка и повышение квалификации
Субсидия из областного бюджета на подготовку и повышение квалификации лиц, замещающих муниципальные должности, и муниципальных служащих с софинансированием из районного бюджета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83.1</c:v>
                </c:pt>
                <c:pt idx="1">
                  <c:v>83.1</c:v>
                </c:pt>
                <c:pt idx="2">
                  <c:v>83.1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
Мероприятия в сфере молодежной политики
Комплексные меры профилактики немедицинского потребления наркотических средств и их незаконного оборота в Котельничском районе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99.9</c:v>
                </c:pt>
                <c:pt idx="1">
                  <c:v>99.9</c:v>
                </c:pt>
                <c:pt idx="2">
                  <c:v>99.9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 
Противодействие коррупции в Котельничском районе                               Обеспечение деятельности централизованной бухгалтерии, методкабинета и хозяйственно - эксплуатационной группы Управления образования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9660.82</c:v>
                </c:pt>
                <c:pt idx="1">
                  <c:v>9660.82</c:v>
                </c:pt>
                <c:pt idx="2">
                  <c:v>9660.82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Дошкольное образование
Финансовое обеспечение деятельности 3 районных учреждений                     Субвенция на реализацию прав на получение общедоступного и бесплатного дошкольного образования                                           Обеспечение питан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35263.1</c:v>
                </c:pt>
                <c:pt idx="1">
                  <c:v>34402.199999999997</c:v>
                </c:pt>
                <c:pt idx="2">
                  <c:v>33591.5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Общее образование
Финансовое обеспечение деятельности 12 районных учреждений
Ежемесячное вознаграждение за классное руководство                        Организация бесплатного горячего питания учащихся 1-4 классов 
Капитальный ремонт МКОУ "Спицынская СОШ" </c:v>
                </c:pt>
              </c:strCache>
            </c:strRef>
          </c:tx>
          <c:dLbls>
            <c:dLbl>
              <c:idx val="2"/>
              <c:layout>
                <c:manualLayout>
                  <c:x val="-6.2757201646090555E-2"/>
                  <c:y val="-2.99539170506912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163731.6</c:v>
                </c:pt>
                <c:pt idx="1">
                  <c:v>162061</c:v>
                </c:pt>
                <c:pt idx="2">
                  <c:v>251106.8</c:v>
                </c:pt>
              </c:numCache>
            </c:numRef>
          </c:val>
        </c:ser>
        <c:axId val="176460544"/>
        <c:axId val="176462080"/>
      </c:barChart>
      <c:catAx>
        <c:axId val="176460544"/>
        <c:scaling>
          <c:orientation val="minMax"/>
        </c:scaling>
        <c:axPos val="l"/>
        <c:minorGridlines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76462080"/>
        <c:crosses val="autoZero"/>
        <c:auto val="1"/>
        <c:lblAlgn val="ctr"/>
        <c:lblOffset val="100"/>
      </c:catAx>
      <c:valAx>
        <c:axId val="176462080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176460544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52148180551505141"/>
          <c:y val="6.1961609637504987E-3"/>
          <c:w val="0.43376462201484089"/>
          <c:h val="0.9938038390362494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226.82000000000008</c:v>
                </c:pt>
                <c:pt idx="1">
                  <c:v>224.8</c:v>
                </c:pt>
                <c:pt idx="2">
                  <c:v>224.7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C2-4ACE-947C-13698D3B65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4566.5</c:v>
                </c:pt>
                <c:pt idx="1">
                  <c:v>4555.5</c:v>
                </c:pt>
                <c:pt idx="2">
                  <c:v>4544.3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C2-4ACE-947C-13698D3B65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Музеи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4226</c:v>
                </c:pt>
                <c:pt idx="1">
                  <c:v>4206</c:v>
                </c:pt>
                <c:pt idx="2">
                  <c:v>4185.7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C2-4ACE-947C-13698D3B65B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Библиотеки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4011.9</c:v>
                </c:pt>
                <c:pt idx="1">
                  <c:v>3999.6</c:v>
                </c:pt>
                <c:pt idx="2">
                  <c:v>3988.1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C2-4ACE-947C-13698D3B65B0}"/>
            </c:ext>
          </c:extLst>
        </c:ser>
        <c:gapWidth val="182"/>
        <c:axId val="176701440"/>
        <c:axId val="176702976"/>
      </c:barChart>
      <c:catAx>
        <c:axId val="1767014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702976"/>
        <c:crosses val="autoZero"/>
        <c:auto val="1"/>
        <c:lblAlgn val="ctr"/>
        <c:lblOffset val="100"/>
      </c:catAx>
      <c:valAx>
        <c:axId val="1767029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7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23756879304356"/>
          <c:y val="0.22568207457468267"/>
          <c:w val="0.28876243120695638"/>
          <c:h val="0.5308489880084904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4222122679806265E-2"/>
          <c:y val="2.4444273355917041E-2"/>
          <c:w val="0.6054452669153646"/>
          <c:h val="0.865165773117948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соц. политики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06-4EBC-9EE5-474F889F3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170.9</c:v>
                </c:pt>
                <c:pt idx="1">
                  <c:v>170.9</c:v>
                </c:pt>
                <c:pt idx="2">
                  <c:v>170.9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06-4EBC-9EE5-474F889F35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3610.8</c:v>
                </c:pt>
                <c:pt idx="1">
                  <c:v>4398.6000000000004</c:v>
                </c:pt>
                <c:pt idx="2">
                  <c:v>2823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06-4EBC-9EE5-474F889F35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10921</c:v>
                </c:pt>
                <c:pt idx="1">
                  <c:v>10434</c:v>
                </c:pt>
                <c:pt idx="2">
                  <c:v>9741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06-4EBC-9EE5-474F889F358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2172.1999999999998</c:v>
                </c:pt>
                <c:pt idx="1">
                  <c:v>2172.1999999999998</c:v>
                </c:pt>
                <c:pt idx="2">
                  <c:v>2172.1999999999998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06-4EBC-9EE5-474F889F3586}"/>
            </c:ext>
          </c:extLst>
        </c:ser>
        <c:axId val="176776704"/>
        <c:axId val="176778240"/>
      </c:barChart>
      <c:catAx>
        <c:axId val="176776704"/>
        <c:scaling>
          <c:orientation val="minMax"/>
        </c:scaling>
        <c:axPos val="l"/>
        <c:numFmt formatCode="General" sourceLinked="0"/>
        <c:tickLblPos val="nextTo"/>
        <c:crossAx val="176778240"/>
        <c:crosses val="autoZero"/>
        <c:auto val="1"/>
        <c:lblAlgn val="ctr"/>
        <c:lblOffset val="100"/>
      </c:catAx>
      <c:valAx>
        <c:axId val="176778240"/>
        <c:scaling>
          <c:orientation val="minMax"/>
        </c:scaling>
        <c:delete val="1"/>
        <c:axPos val="b"/>
        <c:numFmt formatCode="General" sourceLinked="1"/>
        <c:tickLblPos val="none"/>
        <c:crossAx val="176776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69267380472825"/>
          <c:y val="3.7196664146106805E-2"/>
          <c:w val="0.24704837542906438"/>
          <c:h val="0.510559492912944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421128110266433E-2"/>
          <c:y val="0"/>
          <c:w val="0.6005244805087917"/>
          <c:h val="0.894824879156523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Организация и проведение официальных спортивных мероприятий и обеспечение участия спортивных сборных команд Котельничского района в спортивных соревнованиях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70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1B-4AED-8C98-84DA82CCFE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Финансовая поддержка детско-юношеского спорта  (приобретение оборудования для спортивной школы)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1B-4AED-8C98-84DA82CCFEA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1B-4AED-8C98-84DA82CCF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1B-4AED-8C98-84DA82CCFE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Спортивная школа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7180347555746262E-2"/>
                  <c:y val="7.9649113847612293E-2"/>
                </c:manualLayout>
              </c:layout>
              <c:showVal val="1"/>
            </c:dLbl>
            <c:dLbl>
              <c:idx val="1"/>
              <c:layout>
                <c:manualLayout>
                  <c:x val="-3.1529203164665655E-2"/>
                  <c:y val="7.6804502638768868E-2"/>
                </c:manualLayout>
              </c:layout>
              <c:showVal val="1"/>
            </c:dLbl>
            <c:dLbl>
              <c:idx val="2"/>
              <c:layout>
                <c:manualLayout>
                  <c:x val="-1.8482721945301255E-2"/>
                  <c:y val="8.81829474741420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22429,2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23662.1</c:v>
                </c:pt>
                <c:pt idx="1">
                  <c:v>23023.9</c:v>
                </c:pt>
                <c:pt idx="2">
                  <c:v>22429.200000000001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1B-4AED-8C98-84DA82CCFEAA}"/>
            </c:ext>
          </c:extLst>
        </c:ser>
        <c:gapWidth val="182"/>
        <c:axId val="176879488"/>
        <c:axId val="176881024"/>
      </c:barChart>
      <c:catAx>
        <c:axId val="1768794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881024"/>
        <c:crosses val="autoZero"/>
        <c:auto val="1"/>
        <c:lblAlgn val="ctr"/>
        <c:lblOffset val="100"/>
      </c:catAx>
      <c:valAx>
        <c:axId val="1768810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87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567884180729533"/>
          <c:y val="5.9057264487470493E-2"/>
          <c:w val="0.31105951648601504"/>
          <c:h val="0.8705070261896861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Межбюджетные трансферты в </a:t>
            </a:r>
            <a:r>
              <a:rPr lang="ru-RU" sz="2000" dirty="0" smtClean="0"/>
              <a:t>2024-202</a:t>
            </a:r>
            <a:r>
              <a:rPr lang="ru-RU" sz="2000" dirty="0"/>
              <a:t>6</a:t>
            </a:r>
            <a:r>
              <a:rPr lang="ru-RU" sz="2000" dirty="0" smtClean="0"/>
              <a:t> </a:t>
            </a:r>
            <a:r>
              <a:rPr lang="ru-RU" sz="2000" dirty="0"/>
              <a:t>гг.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9076</c:v>
                </c:pt>
                <c:pt idx="1">
                  <c:v>9076</c:v>
                </c:pt>
                <c:pt idx="2">
                  <c:v>11576.09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BC-4F4E-BCCB-65B803274E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 местным бюджетам на выполнение расходных обязательств муниципальных образований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2234.6999999999998</c:v>
                </c:pt>
                <c:pt idx="1">
                  <c:v>2234.6999999999998</c:v>
                </c:pt>
                <c:pt idx="2">
                  <c:v>2234.6999999999998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BC-4F4E-BCCB-65B803274E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 на выравнивание бюджетной обеспеченности сельских поселений Котельничского района, тыс. руб.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10119</c:v>
                </c:pt>
                <c:pt idx="1">
                  <c:v>10272</c:v>
                </c:pt>
                <c:pt idx="2">
                  <c:v>10364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BC-4F4E-BCCB-65B803274E6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 на обеспечение сбалансированности бюджетов сельских поселений Котельничского района, тыс. 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63747.8</c:v>
                </c:pt>
                <c:pt idx="1">
                  <c:v>63330.400000000001</c:v>
                </c:pt>
                <c:pt idx="2">
                  <c:v>63788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BC-4F4E-BCCB-65B803274E63}"/>
            </c:ext>
          </c:extLst>
        </c:ser>
        <c:gapWidth val="182"/>
        <c:axId val="176414080"/>
        <c:axId val="177026176"/>
      </c:barChart>
      <c:catAx>
        <c:axId val="1764140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026176"/>
        <c:crosses val="autoZero"/>
        <c:auto val="1"/>
        <c:lblAlgn val="ctr"/>
        <c:lblOffset val="100"/>
      </c:catAx>
      <c:valAx>
        <c:axId val="1770261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1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90067472881022"/>
          <c:y val="0.11398104979309451"/>
          <c:w val="0.32100933648348678"/>
          <c:h val="0.88581218916200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7606782919479791"/>
          <c:y val="4.2941765921113179E-2"/>
        </c:manualLayout>
      </c:layout>
    </c:title>
    <c:plotArea>
      <c:layout>
        <c:manualLayout>
          <c:layoutTarget val="inner"/>
          <c:xMode val="edge"/>
          <c:yMode val="edge"/>
          <c:x val="0.15040154957669807"/>
          <c:y val="0.14135905243351987"/>
          <c:w val="0.6410228770741746"/>
          <c:h val="0.500410708054509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6D-4F5D-AE1C-2F6B551B2F8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29,5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26D-4F5D-AE1C-2F6B551B2F8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26D-4F5D-AE1C-2F6B551B2F8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8,1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26D-4F5D-AE1C-2F6B551B2F8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54,4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26D-4F5D-AE1C-2F6B551B2F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28347,02тыс. рублей</c:v>
                </c:pt>
                <c:pt idx="1">
                  <c:v>Налоги на имущество 7624,80 тыс. рублей</c:v>
                </c:pt>
                <c:pt idx="2">
                  <c:v>Акцизы по подакцизным товарам 7770,00 тыс. рублей</c:v>
                </c:pt>
                <c:pt idx="3">
                  <c:v>Налоги на совокупный доход 52246,60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0.29500000000000032</c:v>
                </c:pt>
                <c:pt idx="1">
                  <c:v>8.0000000000000043E-2</c:v>
                </c:pt>
                <c:pt idx="2">
                  <c:v>8.1000000000000003E-2</c:v>
                </c:pt>
                <c:pt idx="3">
                  <c:v>0.54400000000000004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6D-4F5D-AE1C-2F6B551B2F80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5126280830930305"/>
          <c:w val="0.87095123130036856"/>
          <c:h val="0.33540395167838044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9262188892855581"/>
          <c:y val="3.7416328839445651E-2"/>
        </c:manualLayout>
      </c:layout>
    </c:title>
    <c:plotArea>
      <c:layout>
        <c:manualLayout>
          <c:layoutTarget val="inner"/>
          <c:xMode val="edge"/>
          <c:yMode val="edge"/>
          <c:x val="0.16203654714706614"/>
          <c:y val="0.13476693849973331"/>
          <c:w val="0.64766828489685879"/>
          <c:h val="0.514529516671382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AC-4BB7-B155-D9F95791C62E}"/>
              </c:ext>
            </c:extLst>
          </c:dPt>
          <c:dLbls>
            <c:dLbl>
              <c:idx val="0"/>
              <c:layout>
                <c:manualLayout>
                  <c:x val="9.1168500206385387E-3"/>
                  <c:y val="1.11110333435986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AC-4BB7-B155-D9F95791C62E}"/>
                </c:ext>
              </c:extLst>
            </c:dLbl>
            <c:dLbl>
              <c:idx val="1"/>
              <c:layout>
                <c:manualLayout>
                  <c:x val="1.36752750309578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7,8%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8AC-4BB7-B155-D9F95791C62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8AC-4BB7-B155-D9F95791C62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54,6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8AC-4BB7-B155-D9F95791C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29822,57 тыс. рублей</c:v>
                </c:pt>
                <c:pt idx="1">
                  <c:v>Налоги на имущество 7831,17 тыс. рублей</c:v>
                </c:pt>
                <c:pt idx="2">
                  <c:v>Акцизы по подакцизным товарам 7827,0 тыс. рублей</c:v>
                </c:pt>
                <c:pt idx="3">
                  <c:v>Налоги на совокупный доход 54806,88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0.29800000000000032</c:v>
                </c:pt>
                <c:pt idx="1">
                  <c:v>7.8000000000000014E-2</c:v>
                </c:pt>
                <c:pt idx="2">
                  <c:v>7.8000000000000014E-2</c:v>
                </c:pt>
                <c:pt idx="3">
                  <c:v>0.54600000000000004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AC-4BB7-B155-D9F95791C62E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4904060164060429"/>
          <c:w val="0.87095123130036856"/>
          <c:h val="0.33762615834710413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3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2.7359426880159871E-2"/>
                  <c:y val="-0.2827708103856432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6-4328-86D8-7E99924F9DE2}"/>
                </c:ext>
              </c:extLst>
            </c:dLbl>
            <c:dLbl>
              <c:idx val="1"/>
              <c:layout>
                <c:manualLayout>
                  <c:x val="-7.8948222020514183E-3"/>
                  <c:y val="-0.2991518081148573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6-4328-86D8-7E99924F9DE2}"/>
                </c:ext>
              </c:extLst>
            </c:dLbl>
            <c:dLbl>
              <c:idx val="2"/>
              <c:layout>
                <c:manualLayout>
                  <c:x val="5.8455063372225453E-3"/>
                  <c:y val="-0.324871505484091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6-4328-86D8-7E99924F9DE2}"/>
                </c:ext>
              </c:extLst>
            </c:dLbl>
            <c:dLbl>
              <c:idx val="3"/>
              <c:layout>
                <c:manualLayout>
                  <c:x val="1.6768184122033361E-2"/>
                  <c:y val="-0.355942240377791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6-4328-86D8-7E99924F9DE2}"/>
                </c:ext>
              </c:extLst>
            </c:dLbl>
            <c:dLbl>
              <c:idx val="4"/>
              <c:layout>
                <c:manualLayout>
                  <c:x val="6.0333678419593306E-2"/>
                  <c:y val="-0.388100601675289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6-4328-86D8-7E99924F9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2023*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25102.400000000001</c:v>
                </c:pt>
                <c:pt idx="1">
                  <c:v>25441.1</c:v>
                </c:pt>
                <c:pt idx="2">
                  <c:v>26946</c:v>
                </c:pt>
                <c:pt idx="3" formatCode="General">
                  <c:v>28347.02</c:v>
                </c:pt>
                <c:pt idx="4" formatCode="General">
                  <c:v>29822.57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36-4328-86D8-7E99924F9D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2023*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hape val="box"/>
        <c:axId val="164219904"/>
        <c:axId val="164221696"/>
        <c:axId val="0"/>
      </c:bar3DChart>
      <c:catAx>
        <c:axId val="1642199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4221696"/>
        <c:crosses val="autoZero"/>
        <c:auto val="1"/>
        <c:lblAlgn val="ctr"/>
        <c:lblOffset val="100"/>
      </c:catAx>
      <c:valAx>
        <c:axId val="164221696"/>
        <c:scaling>
          <c:orientation val="minMax"/>
        </c:scaling>
        <c:delete val="1"/>
        <c:axPos val="l"/>
        <c:numFmt formatCode="General" sourceLinked="1"/>
        <c:tickLblPos val="none"/>
        <c:crossAx val="164219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95-4B06-97A7-7FB578C6D99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0.23800000000000004</c:v>
                </c:pt>
                <c:pt idx="1">
                  <c:v>0.76200000000000556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95-4B06-97A7-7FB578C6D99C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819DC-1488-4DBC-8E8D-B190A46F202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5A87216-2A19-4F68-B38A-27FC13336748}">
      <dgm:prSet phldrT="[Текст]" custT="1"/>
      <dgm:spPr/>
      <dgm:t>
        <a:bodyPr/>
        <a:lstStyle/>
        <a:p>
          <a:r>
            <a:rPr lang="ru-RU" sz="2400" b="1" dirty="0"/>
            <a:t>Налоговые доходы</a:t>
          </a:r>
        </a:p>
      </dgm:t>
    </dgm:pt>
    <dgm:pt modelId="{64DD795D-AACB-4B0E-A29E-1B63F9A2BECF}" type="parTrans" cxnId="{6F368CD6-7B9D-40F6-9D65-C4F921CDD126}">
      <dgm:prSet/>
      <dgm:spPr/>
      <dgm:t>
        <a:bodyPr/>
        <a:lstStyle/>
        <a:p>
          <a:endParaRPr lang="ru-RU" sz="2000" b="1"/>
        </a:p>
      </dgm:t>
    </dgm:pt>
    <dgm:pt modelId="{33E0C5CD-CA07-4074-BD9B-811B3AAAE8BE}" type="sibTrans" cxnId="{6F368CD6-7B9D-40F6-9D65-C4F921CDD126}">
      <dgm:prSet/>
      <dgm:spPr/>
      <dgm:t>
        <a:bodyPr/>
        <a:lstStyle/>
        <a:p>
          <a:endParaRPr lang="ru-RU" sz="2000" b="1"/>
        </a:p>
      </dgm:t>
    </dgm:pt>
    <dgm:pt modelId="{B22EFB17-C9DE-4411-9B64-3C30DA6543C4}">
      <dgm:prSet phldrT="[Текст]" custT="1"/>
      <dgm:spPr/>
      <dgm:t>
        <a:bodyPr/>
        <a:lstStyle/>
        <a:p>
          <a:r>
            <a:rPr lang="ru-RU" sz="2400" b="1" dirty="0" err="1"/>
            <a:t>Безвоз-мездные</a:t>
          </a:r>
          <a:r>
            <a:rPr lang="ru-RU" sz="2400" b="1" dirty="0"/>
            <a:t> доходы</a:t>
          </a:r>
        </a:p>
      </dgm:t>
    </dgm:pt>
    <dgm:pt modelId="{7FCDF6E0-9327-4ECF-8ADB-B2DCB9F94EB7}" type="parTrans" cxnId="{B76B0EB8-368B-4615-9243-33DA392243E6}">
      <dgm:prSet/>
      <dgm:spPr/>
      <dgm:t>
        <a:bodyPr/>
        <a:lstStyle/>
        <a:p>
          <a:endParaRPr lang="ru-RU" sz="2000" b="1"/>
        </a:p>
      </dgm:t>
    </dgm:pt>
    <dgm:pt modelId="{C39C1A0C-802E-4646-B16B-18C4CE6A00A1}" type="sibTrans" cxnId="{B76B0EB8-368B-4615-9243-33DA392243E6}">
      <dgm:prSet/>
      <dgm:spPr/>
      <dgm:t>
        <a:bodyPr/>
        <a:lstStyle/>
        <a:p>
          <a:endParaRPr lang="ru-RU" sz="2000" b="1"/>
        </a:p>
      </dgm:t>
    </dgm:pt>
    <dgm:pt modelId="{A48F0175-F73E-40BC-A254-327D2E558E94}">
      <dgm:prSet phldrT="[Текст]" custT="1"/>
      <dgm:spPr/>
      <dgm:t>
        <a:bodyPr/>
        <a:lstStyle/>
        <a:p>
          <a:r>
            <a:rPr lang="ru-RU" sz="2400" b="1" dirty="0"/>
            <a:t>Неналого-вые доходы</a:t>
          </a:r>
        </a:p>
      </dgm:t>
    </dgm:pt>
    <dgm:pt modelId="{23365567-8B78-4DCD-B4CF-C274F67AF16E}" type="parTrans" cxnId="{2801B664-9305-4973-8EC2-A200BA7EDDC9}">
      <dgm:prSet/>
      <dgm:spPr/>
      <dgm:t>
        <a:bodyPr/>
        <a:lstStyle/>
        <a:p>
          <a:endParaRPr lang="ru-RU" sz="2000" b="1"/>
        </a:p>
      </dgm:t>
    </dgm:pt>
    <dgm:pt modelId="{396D5715-CAB6-4684-A78E-16F67F33A23F}" type="sibTrans" cxnId="{2801B664-9305-4973-8EC2-A200BA7EDDC9}">
      <dgm:prSet/>
      <dgm:spPr/>
      <dgm:t>
        <a:bodyPr/>
        <a:lstStyle/>
        <a:p>
          <a:endParaRPr lang="ru-RU" sz="2000" b="1"/>
        </a:p>
      </dgm:t>
    </dgm:pt>
    <dgm:pt modelId="{7B695BF9-2334-4EA2-AFB2-635BEEDAAF25}" type="pres">
      <dgm:prSet presAssocID="{036819DC-1488-4DBC-8E8D-B190A46F202A}" presName="compositeShape" presStyleCnt="0">
        <dgm:presLayoutVars>
          <dgm:chMax val="7"/>
          <dgm:dir/>
          <dgm:resizeHandles val="exact"/>
        </dgm:presLayoutVars>
      </dgm:prSet>
      <dgm:spPr/>
    </dgm:pt>
    <dgm:pt modelId="{CEFC0613-16C3-40DF-9342-5F79AF2663D3}" type="pres">
      <dgm:prSet presAssocID="{55A87216-2A19-4F68-B38A-27FC13336748}" presName="circ1" presStyleLbl="vennNode1" presStyleIdx="0" presStyleCnt="3"/>
      <dgm:spPr/>
      <dgm:t>
        <a:bodyPr/>
        <a:lstStyle/>
        <a:p>
          <a:endParaRPr lang="ru-RU"/>
        </a:p>
      </dgm:t>
    </dgm:pt>
    <dgm:pt modelId="{6942DFC6-8E0C-4D09-8EB9-48D1FD08BD6C}" type="pres">
      <dgm:prSet presAssocID="{55A87216-2A19-4F68-B38A-27FC133367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E911C-606D-40D1-A268-C94A771610DC}" type="pres">
      <dgm:prSet presAssocID="{B22EFB17-C9DE-4411-9B64-3C30DA6543C4}" presName="circ2" presStyleLbl="vennNode1" presStyleIdx="1" presStyleCnt="3"/>
      <dgm:spPr/>
      <dgm:t>
        <a:bodyPr/>
        <a:lstStyle/>
        <a:p>
          <a:endParaRPr lang="ru-RU"/>
        </a:p>
      </dgm:t>
    </dgm:pt>
    <dgm:pt modelId="{EC45BFAD-FD1C-4C16-B122-193A36D65CE7}" type="pres">
      <dgm:prSet presAssocID="{B22EFB17-C9DE-4411-9B64-3C30DA6543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515E2-6D93-4B4F-BB0C-365285DB3FD7}" type="pres">
      <dgm:prSet presAssocID="{A48F0175-F73E-40BC-A254-327D2E558E94}" presName="circ3" presStyleLbl="vennNode1" presStyleIdx="2" presStyleCnt="3"/>
      <dgm:spPr/>
      <dgm:t>
        <a:bodyPr/>
        <a:lstStyle/>
        <a:p>
          <a:endParaRPr lang="ru-RU"/>
        </a:p>
      </dgm:t>
    </dgm:pt>
    <dgm:pt modelId="{02566C03-71C1-4D71-A654-4DA6DFF11DFD}" type="pres">
      <dgm:prSet presAssocID="{A48F0175-F73E-40BC-A254-327D2E558E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E85762-CE20-48FD-91CA-EDA6C1E4C602}" type="presOf" srcId="{55A87216-2A19-4F68-B38A-27FC13336748}" destId="{6942DFC6-8E0C-4D09-8EB9-48D1FD08BD6C}" srcOrd="1" destOrd="0" presId="urn:microsoft.com/office/officeart/2005/8/layout/venn1"/>
    <dgm:cxn modelId="{945076DC-47E2-471D-8060-0017F81A7B6B}" type="presOf" srcId="{A48F0175-F73E-40BC-A254-327D2E558E94}" destId="{02566C03-71C1-4D71-A654-4DA6DFF11DFD}" srcOrd="1" destOrd="0" presId="urn:microsoft.com/office/officeart/2005/8/layout/venn1"/>
    <dgm:cxn modelId="{6F368CD6-7B9D-40F6-9D65-C4F921CDD126}" srcId="{036819DC-1488-4DBC-8E8D-B190A46F202A}" destId="{55A87216-2A19-4F68-B38A-27FC13336748}" srcOrd="0" destOrd="0" parTransId="{64DD795D-AACB-4B0E-A29E-1B63F9A2BECF}" sibTransId="{33E0C5CD-CA07-4074-BD9B-811B3AAAE8BE}"/>
    <dgm:cxn modelId="{2C429E1E-BBAD-47EE-B6E6-385FC7604D36}" type="presOf" srcId="{55A87216-2A19-4F68-B38A-27FC13336748}" destId="{CEFC0613-16C3-40DF-9342-5F79AF2663D3}" srcOrd="0" destOrd="0" presId="urn:microsoft.com/office/officeart/2005/8/layout/venn1"/>
    <dgm:cxn modelId="{92352FEA-EF8A-48D9-B820-731EA930E8FF}" type="presOf" srcId="{B22EFB17-C9DE-4411-9B64-3C30DA6543C4}" destId="{EC45BFAD-FD1C-4C16-B122-193A36D65CE7}" srcOrd="1" destOrd="0" presId="urn:microsoft.com/office/officeart/2005/8/layout/venn1"/>
    <dgm:cxn modelId="{2801B664-9305-4973-8EC2-A200BA7EDDC9}" srcId="{036819DC-1488-4DBC-8E8D-B190A46F202A}" destId="{A48F0175-F73E-40BC-A254-327D2E558E94}" srcOrd="2" destOrd="0" parTransId="{23365567-8B78-4DCD-B4CF-C274F67AF16E}" sibTransId="{396D5715-CAB6-4684-A78E-16F67F33A23F}"/>
    <dgm:cxn modelId="{B76B0EB8-368B-4615-9243-33DA392243E6}" srcId="{036819DC-1488-4DBC-8E8D-B190A46F202A}" destId="{B22EFB17-C9DE-4411-9B64-3C30DA6543C4}" srcOrd="1" destOrd="0" parTransId="{7FCDF6E0-9327-4ECF-8ADB-B2DCB9F94EB7}" sibTransId="{C39C1A0C-802E-4646-B16B-18C4CE6A00A1}"/>
    <dgm:cxn modelId="{7C87D775-1EF8-4EFE-BC27-38048A30B349}" type="presOf" srcId="{036819DC-1488-4DBC-8E8D-B190A46F202A}" destId="{7B695BF9-2334-4EA2-AFB2-635BEEDAAF25}" srcOrd="0" destOrd="0" presId="urn:microsoft.com/office/officeart/2005/8/layout/venn1"/>
    <dgm:cxn modelId="{F3402131-DA8B-49D5-A1DE-4218F612D460}" type="presOf" srcId="{A48F0175-F73E-40BC-A254-327D2E558E94}" destId="{232515E2-6D93-4B4F-BB0C-365285DB3FD7}" srcOrd="0" destOrd="0" presId="urn:microsoft.com/office/officeart/2005/8/layout/venn1"/>
    <dgm:cxn modelId="{B2FE3DF2-99EC-443B-B0CF-416D1907C61C}" type="presOf" srcId="{B22EFB17-C9DE-4411-9B64-3C30DA6543C4}" destId="{97EE911C-606D-40D1-A268-C94A771610DC}" srcOrd="0" destOrd="0" presId="urn:microsoft.com/office/officeart/2005/8/layout/venn1"/>
    <dgm:cxn modelId="{3FEADE86-8AD5-4ACD-9BCA-037AF3003D0C}" type="presParOf" srcId="{7B695BF9-2334-4EA2-AFB2-635BEEDAAF25}" destId="{CEFC0613-16C3-40DF-9342-5F79AF2663D3}" srcOrd="0" destOrd="0" presId="urn:microsoft.com/office/officeart/2005/8/layout/venn1"/>
    <dgm:cxn modelId="{AC49DB04-123B-4615-ADFD-99400BCF0882}" type="presParOf" srcId="{7B695BF9-2334-4EA2-AFB2-635BEEDAAF25}" destId="{6942DFC6-8E0C-4D09-8EB9-48D1FD08BD6C}" srcOrd="1" destOrd="0" presId="urn:microsoft.com/office/officeart/2005/8/layout/venn1"/>
    <dgm:cxn modelId="{785BA16F-30D6-40EC-A3B1-7053FCC770C4}" type="presParOf" srcId="{7B695BF9-2334-4EA2-AFB2-635BEEDAAF25}" destId="{97EE911C-606D-40D1-A268-C94A771610DC}" srcOrd="2" destOrd="0" presId="urn:microsoft.com/office/officeart/2005/8/layout/venn1"/>
    <dgm:cxn modelId="{FDD04784-A459-4287-86E5-13B4BFBC2514}" type="presParOf" srcId="{7B695BF9-2334-4EA2-AFB2-635BEEDAAF25}" destId="{EC45BFAD-FD1C-4C16-B122-193A36D65CE7}" srcOrd="3" destOrd="0" presId="urn:microsoft.com/office/officeart/2005/8/layout/venn1"/>
    <dgm:cxn modelId="{5556F65E-7F3F-491D-9452-F46A99F1B494}" type="presParOf" srcId="{7B695BF9-2334-4EA2-AFB2-635BEEDAAF25}" destId="{232515E2-6D93-4B4F-BB0C-365285DB3FD7}" srcOrd="4" destOrd="0" presId="urn:microsoft.com/office/officeart/2005/8/layout/venn1"/>
    <dgm:cxn modelId="{09357DA3-DAB2-40FF-AC9D-3005C3DFE911}" type="presParOf" srcId="{7B695BF9-2334-4EA2-AFB2-635BEEDAAF25}" destId="{02566C03-71C1-4D71-A654-4DA6DFF11DFD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2E0585-D0CE-4DE7-9451-C17D38CE51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1EE16-F236-4DC5-8E32-55EF277550C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Транспорт</a:t>
          </a:r>
        </a:p>
      </dgm:t>
    </dgm:pt>
    <dgm:pt modelId="{2AFB91C4-5678-4BF2-9392-95F38F7CEA4E}" type="parTrans" cxnId="{12A678CB-1CDE-4A92-9476-3671823AEC07}">
      <dgm:prSet/>
      <dgm:spPr/>
      <dgm:t>
        <a:bodyPr/>
        <a:lstStyle/>
        <a:p>
          <a:endParaRPr lang="ru-RU"/>
        </a:p>
      </dgm:t>
    </dgm:pt>
    <dgm:pt modelId="{94405A1A-377D-4CE5-B023-34F90BE593DD}" type="sibTrans" cxnId="{12A678CB-1CDE-4A92-9476-3671823AEC07}">
      <dgm:prSet/>
      <dgm:spPr/>
      <dgm:t>
        <a:bodyPr/>
        <a:lstStyle/>
        <a:p>
          <a:endParaRPr lang="ru-RU"/>
        </a:p>
      </dgm:t>
    </dgm:pt>
    <dgm:pt modelId="{1956F1EF-60B1-44FB-8681-83E9EB384ED3}">
      <dgm:prSet phldrT="[Текст]"/>
      <dgm:spPr/>
      <dgm:t>
        <a:bodyPr/>
        <a:lstStyle/>
        <a:p>
          <a:r>
            <a:rPr lang="ru-RU" dirty="0"/>
            <a:t>Субсидии юридическим </a:t>
          </a:r>
          <a:r>
            <a:rPr lang="ru-RU" dirty="0" smtClean="0"/>
            <a:t>лицам, </a:t>
          </a:r>
          <a:r>
            <a:rPr lang="ru-RU" dirty="0"/>
            <a:t>индивидуальным предпринимателям, осуществляющим перевозку пассажиров автомобильным транспортом </a:t>
          </a:r>
          <a:r>
            <a:rPr lang="ru-RU" dirty="0" smtClean="0"/>
            <a:t>(кроме такси) на муниципальных маршрутах регулярных пассажирских перевозок</a:t>
          </a:r>
          <a:endParaRPr lang="ru-RU" dirty="0"/>
        </a:p>
      </dgm:t>
    </dgm:pt>
    <dgm:pt modelId="{F969980C-A804-42E2-95DF-A65753328748}" type="parTrans" cxnId="{82227981-6C0D-4DDC-9E55-1A14DBE6B84F}">
      <dgm:prSet/>
      <dgm:spPr/>
      <dgm:t>
        <a:bodyPr/>
        <a:lstStyle/>
        <a:p>
          <a:endParaRPr lang="ru-RU"/>
        </a:p>
      </dgm:t>
    </dgm:pt>
    <dgm:pt modelId="{588CBB11-1EA1-4FF5-96FA-58923E44A714}" type="sibTrans" cxnId="{82227981-6C0D-4DDC-9E55-1A14DBE6B84F}">
      <dgm:prSet/>
      <dgm:spPr/>
      <dgm:t>
        <a:bodyPr/>
        <a:lstStyle/>
        <a:p>
          <a:endParaRPr lang="ru-RU"/>
        </a:p>
      </dgm:t>
    </dgm:pt>
    <dgm:pt modelId="{0E7346AD-27EF-467E-8D44-8E9C7603575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Другие вопросы</a:t>
          </a:r>
        </a:p>
      </dgm:t>
    </dgm:pt>
    <dgm:pt modelId="{6D8A0C11-1631-4B55-97CF-C16FDD4A7AFA}" type="parTrans" cxnId="{1B2F219D-9F60-4247-A28A-77B8A1FE4B93}">
      <dgm:prSet/>
      <dgm:spPr/>
      <dgm:t>
        <a:bodyPr/>
        <a:lstStyle/>
        <a:p>
          <a:endParaRPr lang="ru-RU"/>
        </a:p>
      </dgm:t>
    </dgm:pt>
    <dgm:pt modelId="{9AF8DD3F-836C-43B2-A634-42E6BE849A4B}" type="sibTrans" cxnId="{1B2F219D-9F60-4247-A28A-77B8A1FE4B93}">
      <dgm:prSet/>
      <dgm:spPr/>
      <dgm:t>
        <a:bodyPr/>
        <a:lstStyle/>
        <a:p>
          <a:endParaRPr lang="ru-RU"/>
        </a:p>
      </dgm:t>
    </dgm:pt>
    <dgm:pt modelId="{C8FA15C2-BB5D-4869-B141-6A68BC3B27C5}">
      <dgm:prSet phldrT="[Текст]"/>
      <dgm:spPr/>
      <dgm:t>
        <a:bodyPr/>
        <a:lstStyle/>
        <a:p>
          <a:r>
            <a:rPr lang="ru-RU" dirty="0"/>
            <a:t>Поддержка малого и среднего предпринимательства</a:t>
          </a:r>
        </a:p>
      </dgm:t>
    </dgm:pt>
    <dgm:pt modelId="{87FAD336-5E64-4E0A-8F7D-C00EBD76BC41}" type="parTrans" cxnId="{82E8D15E-A4F5-4BEE-8C90-CC691894A1EB}">
      <dgm:prSet/>
      <dgm:spPr/>
      <dgm:t>
        <a:bodyPr/>
        <a:lstStyle/>
        <a:p>
          <a:endParaRPr lang="ru-RU"/>
        </a:p>
      </dgm:t>
    </dgm:pt>
    <dgm:pt modelId="{7B96FE59-E2A4-49B7-9D19-70BC1D82E777}" type="sibTrans" cxnId="{82E8D15E-A4F5-4BEE-8C90-CC691894A1EB}">
      <dgm:prSet/>
      <dgm:spPr/>
      <dgm:t>
        <a:bodyPr/>
        <a:lstStyle/>
        <a:p>
          <a:endParaRPr lang="ru-RU"/>
        </a:p>
      </dgm:t>
    </dgm:pt>
    <dgm:pt modelId="{B26240E4-5109-458E-897E-768C70C00889}">
      <dgm:prSet/>
      <dgm:spPr/>
      <dgm:t>
        <a:bodyPr/>
        <a:lstStyle/>
        <a:p>
          <a:r>
            <a:rPr lang="ru-RU" dirty="0"/>
            <a:t>Развитие туризма в Котельничском районе</a:t>
          </a:r>
        </a:p>
      </dgm:t>
    </dgm:pt>
    <dgm:pt modelId="{89069A9D-63D2-4CF3-8684-FFFFD5186E8F}" type="parTrans" cxnId="{1A0CF235-8AAF-487C-911F-3321403CEAEF}">
      <dgm:prSet/>
      <dgm:spPr/>
      <dgm:t>
        <a:bodyPr/>
        <a:lstStyle/>
        <a:p>
          <a:endParaRPr lang="ru-RU"/>
        </a:p>
      </dgm:t>
    </dgm:pt>
    <dgm:pt modelId="{EC54C6F9-2F03-4041-9111-3D60085CC824}" type="sibTrans" cxnId="{1A0CF235-8AAF-487C-911F-3321403CEAEF}">
      <dgm:prSet/>
      <dgm:spPr/>
      <dgm:t>
        <a:bodyPr/>
        <a:lstStyle/>
        <a:p>
          <a:endParaRPr lang="ru-RU"/>
        </a:p>
      </dgm:t>
    </dgm:pt>
    <dgm:pt modelId="{696FD778-B25B-485C-B42D-025E06F45A9A}">
      <dgm:prSet/>
      <dgm:spPr/>
      <dgm:t>
        <a:bodyPr/>
        <a:lstStyle/>
        <a:p>
          <a:r>
            <a:rPr lang="ru-RU" dirty="0"/>
            <a:t>Развитие строительства и архитектуры в Котельничском районе</a:t>
          </a:r>
        </a:p>
      </dgm:t>
    </dgm:pt>
    <dgm:pt modelId="{61274A2C-77C9-4266-A953-B539F4A08CAB}" type="parTrans" cxnId="{8DB4F8A4-9102-4135-B256-B2FF767AE38F}">
      <dgm:prSet/>
      <dgm:spPr/>
      <dgm:t>
        <a:bodyPr/>
        <a:lstStyle/>
        <a:p>
          <a:endParaRPr lang="ru-RU"/>
        </a:p>
      </dgm:t>
    </dgm:pt>
    <dgm:pt modelId="{5F7D85AE-44C8-4C6E-876C-4927511C00EC}" type="sibTrans" cxnId="{8DB4F8A4-9102-4135-B256-B2FF767AE38F}">
      <dgm:prSet/>
      <dgm:spPr/>
      <dgm:t>
        <a:bodyPr/>
        <a:lstStyle/>
        <a:p>
          <a:endParaRPr lang="ru-RU"/>
        </a:p>
      </dgm:t>
    </dgm:pt>
    <dgm:pt modelId="{4CFEDA39-11E9-4F00-A524-6FF3CB6AA04E}" type="pres">
      <dgm:prSet presAssocID="{812E0585-D0CE-4DE7-9451-C17D38CE5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CDC58-13A9-40B7-9C3B-E2D0D11ED521}" type="pres">
      <dgm:prSet presAssocID="{E491EE16-F236-4DC5-8E32-55EF277550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D3045-6B50-4789-BF4A-95DDD04F4D24}" type="pres">
      <dgm:prSet presAssocID="{E491EE16-F236-4DC5-8E32-55EF277550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E6D2E-5B12-4B54-A483-17CD63E3935E}" type="pres">
      <dgm:prSet presAssocID="{0E7346AD-27EF-467E-8D44-8E9C760357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A33F2-68F9-467F-9737-3253E3956891}" type="pres">
      <dgm:prSet presAssocID="{0E7346AD-27EF-467E-8D44-8E9C7603575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CFD385-7D94-425E-A856-746948768253}" type="presOf" srcId="{E491EE16-F236-4DC5-8E32-55EF277550CD}" destId="{906CDC58-13A9-40B7-9C3B-E2D0D11ED521}" srcOrd="0" destOrd="0" presId="urn:microsoft.com/office/officeart/2005/8/layout/vList2"/>
    <dgm:cxn modelId="{1A0CF235-8AAF-487C-911F-3321403CEAEF}" srcId="{0E7346AD-27EF-467E-8D44-8E9C76035753}" destId="{B26240E4-5109-458E-897E-768C70C00889}" srcOrd="1" destOrd="0" parTransId="{89069A9D-63D2-4CF3-8684-FFFFD5186E8F}" sibTransId="{EC54C6F9-2F03-4041-9111-3D60085CC824}"/>
    <dgm:cxn modelId="{1B2F219D-9F60-4247-A28A-77B8A1FE4B93}" srcId="{812E0585-D0CE-4DE7-9451-C17D38CE510B}" destId="{0E7346AD-27EF-467E-8D44-8E9C76035753}" srcOrd="1" destOrd="0" parTransId="{6D8A0C11-1631-4B55-97CF-C16FDD4A7AFA}" sibTransId="{9AF8DD3F-836C-43B2-A634-42E6BE849A4B}"/>
    <dgm:cxn modelId="{547285F6-5943-462B-9B89-3E865CAF6BB8}" type="presOf" srcId="{696FD778-B25B-485C-B42D-025E06F45A9A}" destId="{0A2A33F2-68F9-467F-9737-3253E3956891}" srcOrd="0" destOrd="2" presId="urn:microsoft.com/office/officeart/2005/8/layout/vList2"/>
    <dgm:cxn modelId="{0D63D385-8FEC-4102-BA52-505A2423D5FA}" type="presOf" srcId="{C8FA15C2-BB5D-4869-B141-6A68BC3B27C5}" destId="{0A2A33F2-68F9-467F-9737-3253E3956891}" srcOrd="0" destOrd="0" presId="urn:microsoft.com/office/officeart/2005/8/layout/vList2"/>
    <dgm:cxn modelId="{82227981-6C0D-4DDC-9E55-1A14DBE6B84F}" srcId="{E491EE16-F236-4DC5-8E32-55EF277550CD}" destId="{1956F1EF-60B1-44FB-8681-83E9EB384ED3}" srcOrd="0" destOrd="0" parTransId="{F969980C-A804-42E2-95DF-A65753328748}" sibTransId="{588CBB11-1EA1-4FF5-96FA-58923E44A714}"/>
    <dgm:cxn modelId="{8DB4F8A4-9102-4135-B256-B2FF767AE38F}" srcId="{0E7346AD-27EF-467E-8D44-8E9C76035753}" destId="{696FD778-B25B-485C-B42D-025E06F45A9A}" srcOrd="2" destOrd="0" parTransId="{61274A2C-77C9-4266-A953-B539F4A08CAB}" sibTransId="{5F7D85AE-44C8-4C6E-876C-4927511C00EC}"/>
    <dgm:cxn modelId="{FF12943F-2040-4EAE-8541-3AFAD7843E45}" type="presOf" srcId="{1956F1EF-60B1-44FB-8681-83E9EB384ED3}" destId="{C5DD3045-6B50-4789-BF4A-95DDD04F4D24}" srcOrd="0" destOrd="0" presId="urn:microsoft.com/office/officeart/2005/8/layout/vList2"/>
    <dgm:cxn modelId="{695EEE4F-EBF8-4F5F-8E7E-9CD1D7C13A8E}" type="presOf" srcId="{0E7346AD-27EF-467E-8D44-8E9C76035753}" destId="{64AE6D2E-5B12-4B54-A483-17CD63E3935E}" srcOrd="0" destOrd="0" presId="urn:microsoft.com/office/officeart/2005/8/layout/vList2"/>
    <dgm:cxn modelId="{58A4B733-6EB9-4D76-B0BF-91F03FBD7C24}" type="presOf" srcId="{B26240E4-5109-458E-897E-768C70C00889}" destId="{0A2A33F2-68F9-467F-9737-3253E3956891}" srcOrd="0" destOrd="1" presId="urn:microsoft.com/office/officeart/2005/8/layout/vList2"/>
    <dgm:cxn modelId="{12A678CB-1CDE-4A92-9476-3671823AEC07}" srcId="{812E0585-D0CE-4DE7-9451-C17D38CE510B}" destId="{E491EE16-F236-4DC5-8E32-55EF277550CD}" srcOrd="0" destOrd="0" parTransId="{2AFB91C4-5678-4BF2-9392-95F38F7CEA4E}" sibTransId="{94405A1A-377D-4CE5-B023-34F90BE593DD}"/>
    <dgm:cxn modelId="{82E8D15E-A4F5-4BEE-8C90-CC691894A1EB}" srcId="{0E7346AD-27EF-467E-8D44-8E9C76035753}" destId="{C8FA15C2-BB5D-4869-B141-6A68BC3B27C5}" srcOrd="0" destOrd="0" parTransId="{87FAD336-5E64-4E0A-8F7D-C00EBD76BC41}" sibTransId="{7B96FE59-E2A4-49B7-9D19-70BC1D82E777}"/>
    <dgm:cxn modelId="{97B02992-EB4E-46A1-9047-8BBBCA7D07E8}" type="presOf" srcId="{812E0585-D0CE-4DE7-9451-C17D38CE510B}" destId="{4CFEDA39-11E9-4F00-A524-6FF3CB6AA04E}" srcOrd="0" destOrd="0" presId="urn:microsoft.com/office/officeart/2005/8/layout/vList2"/>
    <dgm:cxn modelId="{085A3D90-E649-484E-A9B0-C970CCE97D77}" type="presParOf" srcId="{4CFEDA39-11E9-4F00-A524-6FF3CB6AA04E}" destId="{906CDC58-13A9-40B7-9C3B-E2D0D11ED521}" srcOrd="0" destOrd="0" presId="urn:microsoft.com/office/officeart/2005/8/layout/vList2"/>
    <dgm:cxn modelId="{19DBFFB8-D8B4-45FF-99B7-F832AA97D6F9}" type="presParOf" srcId="{4CFEDA39-11E9-4F00-A524-6FF3CB6AA04E}" destId="{C5DD3045-6B50-4789-BF4A-95DDD04F4D24}" srcOrd="1" destOrd="0" presId="urn:microsoft.com/office/officeart/2005/8/layout/vList2"/>
    <dgm:cxn modelId="{1DC669A5-A1A6-48B6-850B-83D753E99986}" type="presParOf" srcId="{4CFEDA39-11E9-4F00-A524-6FF3CB6AA04E}" destId="{64AE6D2E-5B12-4B54-A483-17CD63E3935E}" srcOrd="2" destOrd="0" presId="urn:microsoft.com/office/officeart/2005/8/layout/vList2"/>
    <dgm:cxn modelId="{E5455491-5042-4D04-A249-BBFF24704AB0}" type="presParOf" srcId="{4CFEDA39-11E9-4F00-A524-6FF3CB6AA04E}" destId="{0A2A33F2-68F9-467F-9737-3253E3956891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 custT="1"/>
      <dgm:spPr/>
      <dgm:t>
        <a:bodyPr/>
        <a:lstStyle/>
        <a:p>
          <a:pPr algn="ctr"/>
          <a:r>
            <a:rPr lang="ru-RU" sz="900" dirty="0" smtClean="0"/>
            <a:t>61286</a:t>
          </a:r>
          <a:r>
            <a:rPr lang="ru-RU" sz="1000" dirty="0" smtClean="0"/>
            <a:t>,0 </a:t>
          </a:r>
          <a:r>
            <a:rPr lang="ru-RU" sz="900" dirty="0"/>
            <a:t>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44514,0 </a:t>
          </a:r>
          <a:r>
            <a:rPr lang="ru-RU" dirty="0"/>
            <a:t>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42733,0 </a:t>
          </a:r>
          <a:r>
            <a:rPr lang="ru-RU" dirty="0"/>
            <a:t>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 custScaleX="99854" custScaleY="95999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D37C013F-CD6C-4865-A77A-DDA97A54F6B5}" type="presOf" srcId="{86F16958-6883-4745-BB77-63DD9FD3B3C1}" destId="{4D9FF308-9180-4BB1-BB35-BDCD2049A3B2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242ED846-9060-40BB-9E8E-09F9C0F266FA}" type="presOf" srcId="{E1890BDE-DD7F-40D6-BD1E-E93F00DFAEDA}" destId="{C12FE1D0-2D56-4E7B-9120-A327E5D8A8D1}" srcOrd="0" destOrd="0" presId="urn:microsoft.com/office/officeart/2008/layout/LinedList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1F27580A-640C-4197-9DC6-3541CE20DCFE}" type="presOf" srcId="{140C8280-25D8-4F5A-A26E-82E68EF1AB06}" destId="{8FB7DF51-B68D-47FC-BF27-B020C6335946}" srcOrd="0" destOrd="0" presId="urn:microsoft.com/office/officeart/2008/layout/LinedList"/>
    <dgm:cxn modelId="{2C59687A-E72D-4E30-A1ED-8175C10D95B8}" type="presOf" srcId="{F978E680-9F78-4B6C-A33E-E3C37CC30AC6}" destId="{F13A1425-9BC2-4EE6-956C-60C73CAA182A}" srcOrd="0" destOrd="0" presId="urn:microsoft.com/office/officeart/2008/layout/LinedList"/>
    <dgm:cxn modelId="{AA6C7969-70C5-4626-8021-A5FF029A4E61}" type="presOf" srcId="{86CBCAF2-E8DA-422F-A33D-2BCE71EA2720}" destId="{58A0A52C-BF7E-436E-87DD-06F814C156BB}" srcOrd="0" destOrd="0" presId="urn:microsoft.com/office/officeart/2008/layout/LinedList"/>
    <dgm:cxn modelId="{CAC0E179-0286-4677-8953-9F9FC49C6FFC}" type="presOf" srcId="{A0E60320-049A-4DDE-9022-FF2359B0A6D2}" destId="{0202BF9D-5674-450F-AFC8-ED808C2AAB84}" srcOrd="0" destOrd="0" presId="urn:microsoft.com/office/officeart/2008/layout/LinedList"/>
    <dgm:cxn modelId="{9F0B0CE8-1D87-40AC-A434-B73D15068087}" type="presOf" srcId="{0872440A-889C-4643-8BD1-4EB207BE2DCF}" destId="{6A84A4E5-A552-4305-8D1C-D3DC105AAA63}" srcOrd="0" destOrd="0" presId="urn:microsoft.com/office/officeart/2008/layout/LinedList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E1491D37-9B7B-4526-ABCE-B144FA4DC5E7}" type="presParOf" srcId="{8FB7DF51-B68D-47FC-BF27-B020C6335946}" destId="{D7B6C6A8-86D9-4E11-B7F7-FC7CCCBE0690}" srcOrd="0" destOrd="0" presId="urn:microsoft.com/office/officeart/2008/layout/LinedList"/>
    <dgm:cxn modelId="{DC4F5677-9319-443E-9078-668554EDCEE0}" type="presParOf" srcId="{8FB7DF51-B68D-47FC-BF27-B020C6335946}" destId="{7831DD60-45FF-4349-89E7-ECE90BD04EBB}" srcOrd="1" destOrd="0" presId="urn:microsoft.com/office/officeart/2008/layout/LinedList"/>
    <dgm:cxn modelId="{3C54B7D6-3649-4F0F-A9A3-AF2E9B5743EF}" type="presParOf" srcId="{7831DD60-45FF-4349-89E7-ECE90BD04EBB}" destId="{F13A1425-9BC2-4EE6-956C-60C73CAA182A}" srcOrd="0" destOrd="0" presId="urn:microsoft.com/office/officeart/2008/layout/LinedList"/>
    <dgm:cxn modelId="{669F8FF1-6860-4021-8B08-99020C3B2F15}" type="presParOf" srcId="{7831DD60-45FF-4349-89E7-ECE90BD04EBB}" destId="{C3F664F4-BCA0-44C2-B7BA-DF7A1D33F4BB}" srcOrd="1" destOrd="0" presId="urn:microsoft.com/office/officeart/2008/layout/LinedList"/>
    <dgm:cxn modelId="{2A539742-5296-455A-AB3B-AEE750A74DE6}" type="presParOf" srcId="{C3F664F4-BCA0-44C2-B7BA-DF7A1D33F4BB}" destId="{62B35ED8-DE24-4CC2-ACFB-6BA7C0CBD7F1}" srcOrd="0" destOrd="0" presId="urn:microsoft.com/office/officeart/2008/layout/LinedList"/>
    <dgm:cxn modelId="{2CA92C2A-71E8-4590-BEB3-00092D947931}" type="presParOf" srcId="{C3F664F4-BCA0-44C2-B7BA-DF7A1D33F4BB}" destId="{9AE84A40-7C52-4D67-AAD4-93AA676D868F}" srcOrd="1" destOrd="0" presId="urn:microsoft.com/office/officeart/2008/layout/LinedList"/>
    <dgm:cxn modelId="{BC614F83-F5C4-4D16-824B-4B9DC795A534}" type="presParOf" srcId="{9AE84A40-7C52-4D67-AAD4-93AA676D868F}" destId="{649244D2-FD62-43CC-B8F8-EC2228AE0D01}" srcOrd="0" destOrd="0" presId="urn:microsoft.com/office/officeart/2008/layout/LinedList"/>
    <dgm:cxn modelId="{17C49B4A-FE07-4CAC-927F-6EBF6A2D299E}" type="presParOf" srcId="{9AE84A40-7C52-4D67-AAD4-93AA676D868F}" destId="{6A84A4E5-A552-4305-8D1C-D3DC105AAA63}" srcOrd="1" destOrd="0" presId="urn:microsoft.com/office/officeart/2008/layout/LinedList"/>
    <dgm:cxn modelId="{F933881C-0ABC-4A0E-B3EE-E4076C76BF4B}" type="presParOf" srcId="{9AE84A40-7C52-4D67-AAD4-93AA676D868F}" destId="{5C968E4A-DFB9-4003-93C3-932B3C6CF5D8}" srcOrd="2" destOrd="0" presId="urn:microsoft.com/office/officeart/2008/layout/LinedList"/>
    <dgm:cxn modelId="{7A689610-76A1-421F-93E4-7ACAB289D849}" type="presParOf" srcId="{C3F664F4-BCA0-44C2-B7BA-DF7A1D33F4BB}" destId="{DC0CD827-664E-4595-A6D4-8E86230C7F93}" srcOrd="2" destOrd="0" presId="urn:microsoft.com/office/officeart/2008/layout/LinedList"/>
    <dgm:cxn modelId="{6D5DE53B-0B16-4185-8E4C-057F9CDC059F}" type="presParOf" srcId="{C3F664F4-BCA0-44C2-B7BA-DF7A1D33F4BB}" destId="{A4896BC0-666F-46F6-A532-1008A831A1C9}" srcOrd="3" destOrd="0" presId="urn:microsoft.com/office/officeart/2008/layout/LinedList"/>
    <dgm:cxn modelId="{A6BE9C53-6BDE-42B5-A3EF-909804AAA2C7}" type="presParOf" srcId="{8FB7DF51-B68D-47FC-BF27-B020C6335946}" destId="{B504ABE0-DD27-413C-9402-48D782FBED83}" srcOrd="2" destOrd="0" presId="urn:microsoft.com/office/officeart/2008/layout/LinedList"/>
    <dgm:cxn modelId="{E554EA48-B03F-4807-8F41-532D5994E8D3}" type="presParOf" srcId="{8FB7DF51-B68D-47FC-BF27-B020C6335946}" destId="{A8A4A7C1-20A5-481C-B94B-94F41620345F}" srcOrd="3" destOrd="0" presId="urn:microsoft.com/office/officeart/2008/layout/LinedList"/>
    <dgm:cxn modelId="{9C84DA19-6EAB-49EE-B5F2-81FF357718A8}" type="presParOf" srcId="{A8A4A7C1-20A5-481C-B94B-94F41620345F}" destId="{C12FE1D0-2D56-4E7B-9120-A327E5D8A8D1}" srcOrd="0" destOrd="0" presId="urn:microsoft.com/office/officeart/2008/layout/LinedList"/>
    <dgm:cxn modelId="{B207B6B6-29C6-482F-8BCD-FA5AFB30A0C4}" type="presParOf" srcId="{A8A4A7C1-20A5-481C-B94B-94F41620345F}" destId="{237600DF-0BD2-44AC-8461-267CA3918DE1}" srcOrd="1" destOrd="0" presId="urn:microsoft.com/office/officeart/2008/layout/LinedList"/>
    <dgm:cxn modelId="{32938B17-11DC-4971-88F2-88C7E9EA33E7}" type="presParOf" srcId="{237600DF-0BD2-44AC-8461-267CA3918DE1}" destId="{611F148F-A706-4927-84BF-F8D15E90340D}" srcOrd="0" destOrd="0" presId="urn:microsoft.com/office/officeart/2008/layout/LinedList"/>
    <dgm:cxn modelId="{80FE049B-A71C-4EA1-B97F-E515EAAA84C6}" type="presParOf" srcId="{237600DF-0BD2-44AC-8461-267CA3918DE1}" destId="{8C0DBC15-45F5-40E2-B58B-E0F96D6030BB}" srcOrd="1" destOrd="0" presId="urn:microsoft.com/office/officeart/2008/layout/LinedList"/>
    <dgm:cxn modelId="{F2D7376A-A114-4534-887C-0C46896A1938}" type="presParOf" srcId="{8C0DBC15-45F5-40E2-B58B-E0F96D6030BB}" destId="{C54C74EF-DA3D-49CC-8DC1-09B0490F3365}" srcOrd="0" destOrd="0" presId="urn:microsoft.com/office/officeart/2008/layout/LinedList"/>
    <dgm:cxn modelId="{4D28E78C-A841-4118-BAA0-EF0450499E9C}" type="presParOf" srcId="{8C0DBC15-45F5-40E2-B58B-E0F96D6030BB}" destId="{58A0A52C-BF7E-436E-87DD-06F814C156BB}" srcOrd="1" destOrd="0" presId="urn:microsoft.com/office/officeart/2008/layout/LinedList"/>
    <dgm:cxn modelId="{5CB24831-2324-44CA-8873-BE3B9D1342C4}" type="presParOf" srcId="{8C0DBC15-45F5-40E2-B58B-E0F96D6030BB}" destId="{A77009F8-8469-40D7-ADBE-C7232FC5FE9C}" srcOrd="2" destOrd="0" presId="urn:microsoft.com/office/officeart/2008/layout/LinedList"/>
    <dgm:cxn modelId="{E7C59818-B394-4700-B773-2F5D019AFB36}" type="presParOf" srcId="{237600DF-0BD2-44AC-8461-267CA3918DE1}" destId="{8ED002A2-2FB6-4C91-A49D-53726B40DF8D}" srcOrd="2" destOrd="0" presId="urn:microsoft.com/office/officeart/2008/layout/LinedList"/>
    <dgm:cxn modelId="{5B8EAC1B-E71A-4D19-8A0F-B01D145050B6}" type="presParOf" srcId="{237600DF-0BD2-44AC-8461-267CA3918DE1}" destId="{327DE62A-FB10-4647-9D65-A3989E5EAB34}" srcOrd="3" destOrd="0" presId="urn:microsoft.com/office/officeart/2008/layout/LinedList"/>
    <dgm:cxn modelId="{A523CACC-E291-4565-91AF-5CCF30757A64}" type="presParOf" srcId="{8FB7DF51-B68D-47FC-BF27-B020C6335946}" destId="{6543005E-3F94-4306-A691-6768B3CC884F}" srcOrd="4" destOrd="0" presId="urn:microsoft.com/office/officeart/2008/layout/LinedList"/>
    <dgm:cxn modelId="{CFADA81F-EC00-4E4F-A882-4E67B659FB90}" type="presParOf" srcId="{8FB7DF51-B68D-47FC-BF27-B020C6335946}" destId="{5A836A5A-F824-4A2B-AC6F-EC8CE78C06C0}" srcOrd="5" destOrd="0" presId="urn:microsoft.com/office/officeart/2008/layout/LinedList"/>
    <dgm:cxn modelId="{B4672328-D7EA-4DE1-B0C1-BE9FB8ABEF48}" type="presParOf" srcId="{5A836A5A-F824-4A2B-AC6F-EC8CE78C06C0}" destId="{0202BF9D-5674-450F-AFC8-ED808C2AAB84}" srcOrd="0" destOrd="0" presId="urn:microsoft.com/office/officeart/2008/layout/LinedList"/>
    <dgm:cxn modelId="{77031EC2-3260-44E1-9A1C-9646DF90167A}" type="presParOf" srcId="{5A836A5A-F824-4A2B-AC6F-EC8CE78C06C0}" destId="{F8B201DC-6ACD-4D97-A612-3F04183911A1}" srcOrd="1" destOrd="0" presId="urn:microsoft.com/office/officeart/2008/layout/LinedList"/>
    <dgm:cxn modelId="{DF4CCAD5-9659-450B-84CB-D04D23AB9D2C}" type="presParOf" srcId="{F8B201DC-6ACD-4D97-A612-3F04183911A1}" destId="{099AC797-92A9-4FA8-A06F-74F75DCC6AA2}" srcOrd="0" destOrd="0" presId="urn:microsoft.com/office/officeart/2008/layout/LinedList"/>
    <dgm:cxn modelId="{25170A59-E4C6-4D29-93E8-01F869C68678}" type="presParOf" srcId="{F8B201DC-6ACD-4D97-A612-3F04183911A1}" destId="{4014FB8C-94FE-4B0D-92E6-B686C897D79A}" srcOrd="1" destOrd="0" presId="urn:microsoft.com/office/officeart/2008/layout/LinedList"/>
    <dgm:cxn modelId="{307306EE-AFD7-4DE4-8AC7-892402C4E7F2}" type="presParOf" srcId="{4014FB8C-94FE-4B0D-92E6-B686C897D79A}" destId="{57CC9014-0481-4226-92DC-AF2DB1838646}" srcOrd="0" destOrd="0" presId="urn:microsoft.com/office/officeart/2008/layout/LinedList"/>
    <dgm:cxn modelId="{2CC2D5DA-2682-43B0-AD7E-AFB2C9E52DD5}" type="presParOf" srcId="{4014FB8C-94FE-4B0D-92E6-B686C897D79A}" destId="{4D9FF308-9180-4BB1-BB35-BDCD2049A3B2}" srcOrd="1" destOrd="0" presId="urn:microsoft.com/office/officeart/2008/layout/LinedList"/>
    <dgm:cxn modelId="{60B149D8-38CA-4771-873E-25925C318EEC}" type="presParOf" srcId="{4014FB8C-94FE-4B0D-92E6-B686C897D79A}" destId="{89E5D9E9-C915-42E9-8DE9-50C3D9F31863}" srcOrd="2" destOrd="0" presId="urn:microsoft.com/office/officeart/2008/layout/LinedList"/>
    <dgm:cxn modelId="{86340733-EC90-4575-A0A8-8DE0105290F0}" type="presParOf" srcId="{F8B201DC-6ACD-4D97-A612-3F04183911A1}" destId="{D7C510CE-AFB7-4FC7-B645-7377DCFE0CF5}" srcOrd="2" destOrd="0" presId="urn:microsoft.com/office/officeart/2008/layout/LinedList"/>
    <dgm:cxn modelId="{4F9A559E-5956-49BD-B5D2-F57E85F44739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2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/>
            <a:t>3073,5 </a:t>
          </a:r>
          <a:r>
            <a:rPr lang="ru-RU" dirty="0"/>
            <a:t>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1368,8 </a:t>
          </a:r>
          <a:r>
            <a:rPr lang="ru-RU" dirty="0"/>
            <a:t>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247,4 </a:t>
          </a:r>
          <a:r>
            <a:rPr lang="ru-RU" dirty="0"/>
            <a:t>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DA00FDE9-60B9-40BD-89CE-5CBC7E9E6D87}" type="presOf" srcId="{0872440A-889C-4643-8BD1-4EB207BE2DCF}" destId="{6A84A4E5-A552-4305-8D1C-D3DC105AAA63}" srcOrd="0" destOrd="0" presId="urn:microsoft.com/office/officeart/2008/layout/LinedList"/>
    <dgm:cxn modelId="{180D5205-AF7B-4272-8292-FEF34F6273ED}" type="presOf" srcId="{86CBCAF2-E8DA-422F-A33D-2BCE71EA2720}" destId="{58A0A52C-BF7E-436E-87DD-06F814C156BB}" srcOrd="0" destOrd="0" presId="urn:microsoft.com/office/officeart/2008/layout/LinedList"/>
    <dgm:cxn modelId="{E9E618DA-BB28-4AC5-AD2A-AA19A08BDEFA}" type="presOf" srcId="{F978E680-9F78-4B6C-A33E-E3C37CC30AC6}" destId="{F13A1425-9BC2-4EE6-956C-60C73CAA182A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F4C521EF-61BD-43B6-9586-650985F09582}" type="presOf" srcId="{A0E60320-049A-4DDE-9022-FF2359B0A6D2}" destId="{0202BF9D-5674-450F-AFC8-ED808C2AAB84}" srcOrd="0" destOrd="0" presId="urn:microsoft.com/office/officeart/2008/layout/LinedList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A9152177-393D-4F4D-823D-4CF060EAE46C}" type="presOf" srcId="{86F16958-6883-4745-BB77-63DD9FD3B3C1}" destId="{4D9FF308-9180-4BB1-BB35-BDCD2049A3B2}" srcOrd="0" destOrd="0" presId="urn:microsoft.com/office/officeart/2008/layout/LinedList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5ACA6EA3-2FB1-42E1-972B-064DB15F9AAC}" type="presOf" srcId="{140C8280-25D8-4F5A-A26E-82E68EF1AB06}" destId="{8FB7DF51-B68D-47FC-BF27-B020C6335946}" srcOrd="0" destOrd="0" presId="urn:microsoft.com/office/officeart/2008/layout/LinedList"/>
    <dgm:cxn modelId="{0FC2D8D4-13F6-43B7-BB8E-963F7FECF270}" type="presOf" srcId="{E1890BDE-DD7F-40D6-BD1E-E93F00DFAEDA}" destId="{C12FE1D0-2D56-4E7B-9120-A327E5D8A8D1}" srcOrd="0" destOrd="0" presId="urn:microsoft.com/office/officeart/2008/layout/LinedList"/>
    <dgm:cxn modelId="{26CC060F-DB01-4158-A63F-9AF15A0CDD89}" type="presParOf" srcId="{8FB7DF51-B68D-47FC-BF27-B020C6335946}" destId="{D7B6C6A8-86D9-4E11-B7F7-FC7CCCBE0690}" srcOrd="0" destOrd="0" presId="urn:microsoft.com/office/officeart/2008/layout/LinedList"/>
    <dgm:cxn modelId="{2BFCECF3-2E2D-4C0A-8F8A-A6C58DADD84D}" type="presParOf" srcId="{8FB7DF51-B68D-47FC-BF27-B020C6335946}" destId="{7831DD60-45FF-4349-89E7-ECE90BD04EBB}" srcOrd="1" destOrd="0" presId="urn:microsoft.com/office/officeart/2008/layout/LinedList"/>
    <dgm:cxn modelId="{9EB88AC1-BB2D-4910-8F33-7AEF618B4563}" type="presParOf" srcId="{7831DD60-45FF-4349-89E7-ECE90BD04EBB}" destId="{F13A1425-9BC2-4EE6-956C-60C73CAA182A}" srcOrd="0" destOrd="0" presId="urn:microsoft.com/office/officeart/2008/layout/LinedList"/>
    <dgm:cxn modelId="{17377259-70B0-4F28-81E5-A68338C2F89D}" type="presParOf" srcId="{7831DD60-45FF-4349-89E7-ECE90BD04EBB}" destId="{C3F664F4-BCA0-44C2-B7BA-DF7A1D33F4BB}" srcOrd="1" destOrd="0" presId="urn:microsoft.com/office/officeart/2008/layout/LinedList"/>
    <dgm:cxn modelId="{0A125FCB-238B-4B41-8C1B-1C01B1924994}" type="presParOf" srcId="{C3F664F4-BCA0-44C2-B7BA-DF7A1D33F4BB}" destId="{62B35ED8-DE24-4CC2-ACFB-6BA7C0CBD7F1}" srcOrd="0" destOrd="0" presId="urn:microsoft.com/office/officeart/2008/layout/LinedList"/>
    <dgm:cxn modelId="{E500E753-B2A3-411D-94DA-E2F70D8DEA40}" type="presParOf" srcId="{C3F664F4-BCA0-44C2-B7BA-DF7A1D33F4BB}" destId="{9AE84A40-7C52-4D67-AAD4-93AA676D868F}" srcOrd="1" destOrd="0" presId="urn:microsoft.com/office/officeart/2008/layout/LinedList"/>
    <dgm:cxn modelId="{D40FFF64-10A3-4EC4-8BFB-77E0F120F81F}" type="presParOf" srcId="{9AE84A40-7C52-4D67-AAD4-93AA676D868F}" destId="{649244D2-FD62-43CC-B8F8-EC2228AE0D01}" srcOrd="0" destOrd="0" presId="urn:microsoft.com/office/officeart/2008/layout/LinedList"/>
    <dgm:cxn modelId="{DFB9A7EE-E552-4A08-809A-2E54CBAE7306}" type="presParOf" srcId="{9AE84A40-7C52-4D67-AAD4-93AA676D868F}" destId="{6A84A4E5-A552-4305-8D1C-D3DC105AAA63}" srcOrd="1" destOrd="0" presId="urn:microsoft.com/office/officeart/2008/layout/LinedList"/>
    <dgm:cxn modelId="{CA2523B0-3B7E-4123-98C7-4AAD99885D15}" type="presParOf" srcId="{9AE84A40-7C52-4D67-AAD4-93AA676D868F}" destId="{5C968E4A-DFB9-4003-93C3-932B3C6CF5D8}" srcOrd="2" destOrd="0" presId="urn:microsoft.com/office/officeart/2008/layout/LinedList"/>
    <dgm:cxn modelId="{FC001457-69B2-4C42-A8F6-F64B5C623931}" type="presParOf" srcId="{C3F664F4-BCA0-44C2-B7BA-DF7A1D33F4BB}" destId="{DC0CD827-664E-4595-A6D4-8E86230C7F93}" srcOrd="2" destOrd="0" presId="urn:microsoft.com/office/officeart/2008/layout/LinedList"/>
    <dgm:cxn modelId="{7B98CD1D-3388-4680-B759-2CC32113324F}" type="presParOf" srcId="{C3F664F4-BCA0-44C2-B7BA-DF7A1D33F4BB}" destId="{A4896BC0-666F-46F6-A532-1008A831A1C9}" srcOrd="3" destOrd="0" presId="urn:microsoft.com/office/officeart/2008/layout/LinedList"/>
    <dgm:cxn modelId="{B0292FCA-E11C-4503-A034-885AA2B9035A}" type="presParOf" srcId="{8FB7DF51-B68D-47FC-BF27-B020C6335946}" destId="{B504ABE0-DD27-413C-9402-48D782FBED83}" srcOrd="2" destOrd="0" presId="urn:microsoft.com/office/officeart/2008/layout/LinedList"/>
    <dgm:cxn modelId="{B8D6CE16-A1DD-4D31-B9E1-809BC093FB43}" type="presParOf" srcId="{8FB7DF51-B68D-47FC-BF27-B020C6335946}" destId="{A8A4A7C1-20A5-481C-B94B-94F41620345F}" srcOrd="3" destOrd="0" presId="urn:microsoft.com/office/officeart/2008/layout/LinedList"/>
    <dgm:cxn modelId="{E0F1F024-301E-4E83-BF8C-2A1E9F2A58EC}" type="presParOf" srcId="{A8A4A7C1-20A5-481C-B94B-94F41620345F}" destId="{C12FE1D0-2D56-4E7B-9120-A327E5D8A8D1}" srcOrd="0" destOrd="0" presId="urn:microsoft.com/office/officeart/2008/layout/LinedList"/>
    <dgm:cxn modelId="{090ABA5D-9D5B-4C19-98E0-2E85FD06A958}" type="presParOf" srcId="{A8A4A7C1-20A5-481C-B94B-94F41620345F}" destId="{237600DF-0BD2-44AC-8461-267CA3918DE1}" srcOrd="1" destOrd="0" presId="urn:microsoft.com/office/officeart/2008/layout/LinedList"/>
    <dgm:cxn modelId="{8098AB0F-B907-4613-84B2-AE02A5F1F194}" type="presParOf" srcId="{237600DF-0BD2-44AC-8461-267CA3918DE1}" destId="{611F148F-A706-4927-84BF-F8D15E90340D}" srcOrd="0" destOrd="0" presId="urn:microsoft.com/office/officeart/2008/layout/LinedList"/>
    <dgm:cxn modelId="{39948D26-C762-4385-9733-4886D9146B21}" type="presParOf" srcId="{237600DF-0BD2-44AC-8461-267CA3918DE1}" destId="{8C0DBC15-45F5-40E2-B58B-E0F96D6030BB}" srcOrd="1" destOrd="0" presId="urn:microsoft.com/office/officeart/2008/layout/LinedList"/>
    <dgm:cxn modelId="{33AC6361-0EDC-4D66-BDFE-6FE79022AF0D}" type="presParOf" srcId="{8C0DBC15-45F5-40E2-B58B-E0F96D6030BB}" destId="{C54C74EF-DA3D-49CC-8DC1-09B0490F3365}" srcOrd="0" destOrd="0" presId="urn:microsoft.com/office/officeart/2008/layout/LinedList"/>
    <dgm:cxn modelId="{50016E74-D124-42D1-B392-E636E3AEA22B}" type="presParOf" srcId="{8C0DBC15-45F5-40E2-B58B-E0F96D6030BB}" destId="{58A0A52C-BF7E-436E-87DD-06F814C156BB}" srcOrd="1" destOrd="0" presId="urn:microsoft.com/office/officeart/2008/layout/LinedList"/>
    <dgm:cxn modelId="{8602E050-DC26-4075-85F5-0E8C38D43F2D}" type="presParOf" srcId="{8C0DBC15-45F5-40E2-B58B-E0F96D6030BB}" destId="{A77009F8-8469-40D7-ADBE-C7232FC5FE9C}" srcOrd="2" destOrd="0" presId="urn:microsoft.com/office/officeart/2008/layout/LinedList"/>
    <dgm:cxn modelId="{70D0D74D-6ECA-433E-8F8C-0B0AA7CEA813}" type="presParOf" srcId="{237600DF-0BD2-44AC-8461-267CA3918DE1}" destId="{8ED002A2-2FB6-4C91-A49D-53726B40DF8D}" srcOrd="2" destOrd="0" presId="urn:microsoft.com/office/officeart/2008/layout/LinedList"/>
    <dgm:cxn modelId="{67CF3428-2700-40C2-A03F-30C89132DC46}" type="presParOf" srcId="{237600DF-0BD2-44AC-8461-267CA3918DE1}" destId="{327DE62A-FB10-4647-9D65-A3989E5EAB34}" srcOrd="3" destOrd="0" presId="urn:microsoft.com/office/officeart/2008/layout/LinedList"/>
    <dgm:cxn modelId="{6879470C-5C89-4F26-946C-672AADC92A89}" type="presParOf" srcId="{8FB7DF51-B68D-47FC-BF27-B020C6335946}" destId="{6543005E-3F94-4306-A691-6768B3CC884F}" srcOrd="4" destOrd="0" presId="urn:microsoft.com/office/officeart/2008/layout/LinedList"/>
    <dgm:cxn modelId="{4EC5C8F8-0553-41CB-BBAC-B930EA6A3512}" type="presParOf" srcId="{8FB7DF51-B68D-47FC-BF27-B020C6335946}" destId="{5A836A5A-F824-4A2B-AC6F-EC8CE78C06C0}" srcOrd="5" destOrd="0" presId="urn:microsoft.com/office/officeart/2008/layout/LinedList"/>
    <dgm:cxn modelId="{048A5CA2-A630-42F7-9BEA-AF88E98C33F3}" type="presParOf" srcId="{5A836A5A-F824-4A2B-AC6F-EC8CE78C06C0}" destId="{0202BF9D-5674-450F-AFC8-ED808C2AAB84}" srcOrd="0" destOrd="0" presId="urn:microsoft.com/office/officeart/2008/layout/LinedList"/>
    <dgm:cxn modelId="{2705403C-86C2-4695-8805-68A4A48D09B6}" type="presParOf" srcId="{5A836A5A-F824-4A2B-AC6F-EC8CE78C06C0}" destId="{F8B201DC-6ACD-4D97-A612-3F04183911A1}" srcOrd="1" destOrd="0" presId="urn:microsoft.com/office/officeart/2008/layout/LinedList"/>
    <dgm:cxn modelId="{897CB2FF-4292-4389-85A3-089CD1BDEC0C}" type="presParOf" srcId="{F8B201DC-6ACD-4D97-A612-3F04183911A1}" destId="{099AC797-92A9-4FA8-A06F-74F75DCC6AA2}" srcOrd="0" destOrd="0" presId="urn:microsoft.com/office/officeart/2008/layout/LinedList"/>
    <dgm:cxn modelId="{BEA12848-D8FD-4437-8D67-10C60928490E}" type="presParOf" srcId="{F8B201DC-6ACD-4D97-A612-3F04183911A1}" destId="{4014FB8C-94FE-4B0D-92E6-B686C897D79A}" srcOrd="1" destOrd="0" presId="urn:microsoft.com/office/officeart/2008/layout/LinedList"/>
    <dgm:cxn modelId="{DFC11F21-107F-45A3-B8BF-51E26142C9D9}" type="presParOf" srcId="{4014FB8C-94FE-4B0D-92E6-B686C897D79A}" destId="{57CC9014-0481-4226-92DC-AF2DB1838646}" srcOrd="0" destOrd="0" presId="urn:microsoft.com/office/officeart/2008/layout/LinedList"/>
    <dgm:cxn modelId="{C2AEC675-988D-4316-8D72-E08D3EB0FE30}" type="presParOf" srcId="{4014FB8C-94FE-4B0D-92E6-B686C897D79A}" destId="{4D9FF308-9180-4BB1-BB35-BDCD2049A3B2}" srcOrd="1" destOrd="0" presId="urn:microsoft.com/office/officeart/2008/layout/LinedList"/>
    <dgm:cxn modelId="{85494988-39F9-4BA2-8BDF-6C6E824928B6}" type="presParOf" srcId="{4014FB8C-94FE-4B0D-92E6-B686C897D79A}" destId="{89E5D9E9-C915-42E9-8DE9-50C3D9F31863}" srcOrd="2" destOrd="0" presId="urn:microsoft.com/office/officeart/2008/layout/LinedList"/>
    <dgm:cxn modelId="{4733B930-3F9D-41A3-92E5-6C3110B05D9E}" type="presParOf" srcId="{F8B201DC-6ACD-4D97-A612-3F04183911A1}" destId="{D7C510CE-AFB7-4FC7-B645-7377DCFE0CF5}" srcOrd="2" destOrd="0" presId="urn:microsoft.com/office/officeart/2008/layout/LinedList"/>
    <dgm:cxn modelId="{5856CE50-1877-4D06-922E-923136D2FD4A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3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/>
            <a:t>640,0 </a:t>
          </a:r>
          <a:r>
            <a:rPr lang="ru-RU" dirty="0"/>
            <a:t>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640,0 </a:t>
          </a:r>
          <a:r>
            <a:rPr lang="ru-RU" dirty="0"/>
            <a:t>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640,0 </a:t>
          </a:r>
          <a:r>
            <a:rPr lang="ru-RU" dirty="0"/>
            <a:t>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B9A013B9-73D1-407A-B5F4-4BE59C202A60}" type="presOf" srcId="{A0E60320-049A-4DDE-9022-FF2359B0A6D2}" destId="{0202BF9D-5674-450F-AFC8-ED808C2AAB84}" srcOrd="0" destOrd="0" presId="urn:microsoft.com/office/officeart/2008/layout/LinedList"/>
    <dgm:cxn modelId="{A8833B15-3FF3-46C7-8DAC-293A9CA43FF8}" type="presOf" srcId="{140C8280-25D8-4F5A-A26E-82E68EF1AB06}" destId="{8FB7DF51-B68D-47FC-BF27-B020C6335946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4F122E4A-A257-46CD-ADC6-4AA6DE6B7264}" type="presOf" srcId="{86F16958-6883-4745-BB77-63DD9FD3B3C1}" destId="{4D9FF308-9180-4BB1-BB35-BDCD2049A3B2}" srcOrd="0" destOrd="0" presId="urn:microsoft.com/office/officeart/2008/layout/LinedList"/>
    <dgm:cxn modelId="{B5B22F64-D6B9-4170-AB08-DB5E4C4A7EA0}" type="presOf" srcId="{E1890BDE-DD7F-40D6-BD1E-E93F00DFAEDA}" destId="{C12FE1D0-2D56-4E7B-9120-A327E5D8A8D1}" srcOrd="0" destOrd="0" presId="urn:microsoft.com/office/officeart/2008/layout/LinedList"/>
    <dgm:cxn modelId="{53A45571-D37A-4199-A2F0-C3F699D004D3}" type="presOf" srcId="{0872440A-889C-4643-8BD1-4EB207BE2DCF}" destId="{6A84A4E5-A552-4305-8D1C-D3DC105AAA63}" srcOrd="0" destOrd="0" presId="urn:microsoft.com/office/officeart/2008/layout/LinedList"/>
    <dgm:cxn modelId="{F144ED5D-ECB5-4774-BB5E-4743B6678DFC}" type="presOf" srcId="{86CBCAF2-E8DA-422F-A33D-2BCE71EA2720}" destId="{58A0A52C-BF7E-436E-87DD-06F814C156BB}" srcOrd="0" destOrd="0" presId="urn:microsoft.com/office/officeart/2008/layout/LinedList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B5F07692-AE5B-4460-8D9D-226E3BBE8DDD}" type="presOf" srcId="{F978E680-9F78-4B6C-A33E-E3C37CC30AC6}" destId="{F13A1425-9BC2-4EE6-956C-60C73CAA182A}" srcOrd="0" destOrd="0" presId="urn:microsoft.com/office/officeart/2008/layout/LinedList"/>
    <dgm:cxn modelId="{7DF48AEA-015E-4785-A5B9-8584C49EAA8B}" type="presParOf" srcId="{8FB7DF51-B68D-47FC-BF27-B020C6335946}" destId="{D7B6C6A8-86D9-4E11-B7F7-FC7CCCBE0690}" srcOrd="0" destOrd="0" presId="urn:microsoft.com/office/officeart/2008/layout/LinedList"/>
    <dgm:cxn modelId="{07D28CD6-F7DD-440D-A72A-9F054D9DBF54}" type="presParOf" srcId="{8FB7DF51-B68D-47FC-BF27-B020C6335946}" destId="{7831DD60-45FF-4349-89E7-ECE90BD04EBB}" srcOrd="1" destOrd="0" presId="urn:microsoft.com/office/officeart/2008/layout/LinedList"/>
    <dgm:cxn modelId="{CF5B35F4-F77B-404E-932F-23BD2CC0FF8C}" type="presParOf" srcId="{7831DD60-45FF-4349-89E7-ECE90BD04EBB}" destId="{F13A1425-9BC2-4EE6-956C-60C73CAA182A}" srcOrd="0" destOrd="0" presId="urn:microsoft.com/office/officeart/2008/layout/LinedList"/>
    <dgm:cxn modelId="{A547C340-7ADA-453E-92B6-CE2768367C15}" type="presParOf" srcId="{7831DD60-45FF-4349-89E7-ECE90BD04EBB}" destId="{C3F664F4-BCA0-44C2-B7BA-DF7A1D33F4BB}" srcOrd="1" destOrd="0" presId="urn:microsoft.com/office/officeart/2008/layout/LinedList"/>
    <dgm:cxn modelId="{24501CCA-695A-4D82-930B-16A48DA2B75D}" type="presParOf" srcId="{C3F664F4-BCA0-44C2-B7BA-DF7A1D33F4BB}" destId="{62B35ED8-DE24-4CC2-ACFB-6BA7C0CBD7F1}" srcOrd="0" destOrd="0" presId="urn:microsoft.com/office/officeart/2008/layout/LinedList"/>
    <dgm:cxn modelId="{7B2A3DD0-DF4C-439B-97D2-64151AECC09E}" type="presParOf" srcId="{C3F664F4-BCA0-44C2-B7BA-DF7A1D33F4BB}" destId="{9AE84A40-7C52-4D67-AAD4-93AA676D868F}" srcOrd="1" destOrd="0" presId="urn:microsoft.com/office/officeart/2008/layout/LinedList"/>
    <dgm:cxn modelId="{CEBDCCA7-F172-4B27-A776-761EC53FE017}" type="presParOf" srcId="{9AE84A40-7C52-4D67-AAD4-93AA676D868F}" destId="{649244D2-FD62-43CC-B8F8-EC2228AE0D01}" srcOrd="0" destOrd="0" presId="urn:microsoft.com/office/officeart/2008/layout/LinedList"/>
    <dgm:cxn modelId="{1056B20B-0906-4A25-9707-7659ADA770F7}" type="presParOf" srcId="{9AE84A40-7C52-4D67-AAD4-93AA676D868F}" destId="{6A84A4E5-A552-4305-8D1C-D3DC105AAA63}" srcOrd="1" destOrd="0" presId="urn:microsoft.com/office/officeart/2008/layout/LinedList"/>
    <dgm:cxn modelId="{78595C8B-CC5B-4C88-91E2-A8F7420D3182}" type="presParOf" srcId="{9AE84A40-7C52-4D67-AAD4-93AA676D868F}" destId="{5C968E4A-DFB9-4003-93C3-932B3C6CF5D8}" srcOrd="2" destOrd="0" presId="urn:microsoft.com/office/officeart/2008/layout/LinedList"/>
    <dgm:cxn modelId="{4FF342CA-7EFC-480F-8469-5C659BCDDAB4}" type="presParOf" srcId="{C3F664F4-BCA0-44C2-B7BA-DF7A1D33F4BB}" destId="{DC0CD827-664E-4595-A6D4-8E86230C7F93}" srcOrd="2" destOrd="0" presId="urn:microsoft.com/office/officeart/2008/layout/LinedList"/>
    <dgm:cxn modelId="{80361020-195C-410C-9133-D27F07F2DBBD}" type="presParOf" srcId="{C3F664F4-BCA0-44C2-B7BA-DF7A1D33F4BB}" destId="{A4896BC0-666F-46F6-A532-1008A831A1C9}" srcOrd="3" destOrd="0" presId="urn:microsoft.com/office/officeart/2008/layout/LinedList"/>
    <dgm:cxn modelId="{7B91A46F-635E-4428-A237-D207EDD51E82}" type="presParOf" srcId="{8FB7DF51-B68D-47FC-BF27-B020C6335946}" destId="{B504ABE0-DD27-413C-9402-48D782FBED83}" srcOrd="2" destOrd="0" presId="urn:microsoft.com/office/officeart/2008/layout/LinedList"/>
    <dgm:cxn modelId="{6DA89EF4-0AAB-417A-854B-DD80859CEC66}" type="presParOf" srcId="{8FB7DF51-B68D-47FC-BF27-B020C6335946}" destId="{A8A4A7C1-20A5-481C-B94B-94F41620345F}" srcOrd="3" destOrd="0" presId="urn:microsoft.com/office/officeart/2008/layout/LinedList"/>
    <dgm:cxn modelId="{A36099B3-FB8F-4A9B-9D4A-5A7E2BD96047}" type="presParOf" srcId="{A8A4A7C1-20A5-481C-B94B-94F41620345F}" destId="{C12FE1D0-2D56-4E7B-9120-A327E5D8A8D1}" srcOrd="0" destOrd="0" presId="urn:microsoft.com/office/officeart/2008/layout/LinedList"/>
    <dgm:cxn modelId="{0AD07231-8695-488D-8FAD-702842FDD7B0}" type="presParOf" srcId="{A8A4A7C1-20A5-481C-B94B-94F41620345F}" destId="{237600DF-0BD2-44AC-8461-267CA3918DE1}" srcOrd="1" destOrd="0" presId="urn:microsoft.com/office/officeart/2008/layout/LinedList"/>
    <dgm:cxn modelId="{A562F2E3-5C1D-4C56-983F-D69E96682143}" type="presParOf" srcId="{237600DF-0BD2-44AC-8461-267CA3918DE1}" destId="{611F148F-A706-4927-84BF-F8D15E90340D}" srcOrd="0" destOrd="0" presId="urn:microsoft.com/office/officeart/2008/layout/LinedList"/>
    <dgm:cxn modelId="{B5F2AEAE-2181-42C6-BE7D-43D46BA2F885}" type="presParOf" srcId="{237600DF-0BD2-44AC-8461-267CA3918DE1}" destId="{8C0DBC15-45F5-40E2-B58B-E0F96D6030BB}" srcOrd="1" destOrd="0" presId="urn:microsoft.com/office/officeart/2008/layout/LinedList"/>
    <dgm:cxn modelId="{D7BA5CE0-0042-4C30-96D8-E559AF595F8D}" type="presParOf" srcId="{8C0DBC15-45F5-40E2-B58B-E0F96D6030BB}" destId="{C54C74EF-DA3D-49CC-8DC1-09B0490F3365}" srcOrd="0" destOrd="0" presId="urn:microsoft.com/office/officeart/2008/layout/LinedList"/>
    <dgm:cxn modelId="{EC7E792B-132B-4ACC-BB49-F6D42874AABF}" type="presParOf" srcId="{8C0DBC15-45F5-40E2-B58B-E0F96D6030BB}" destId="{58A0A52C-BF7E-436E-87DD-06F814C156BB}" srcOrd="1" destOrd="0" presId="urn:microsoft.com/office/officeart/2008/layout/LinedList"/>
    <dgm:cxn modelId="{2D1D7AA3-0480-45F4-994C-D8A18649F38C}" type="presParOf" srcId="{8C0DBC15-45F5-40E2-B58B-E0F96D6030BB}" destId="{A77009F8-8469-40D7-ADBE-C7232FC5FE9C}" srcOrd="2" destOrd="0" presId="urn:microsoft.com/office/officeart/2008/layout/LinedList"/>
    <dgm:cxn modelId="{BB9AA8DB-13A5-44DA-9696-FA3620A5B4A4}" type="presParOf" srcId="{237600DF-0BD2-44AC-8461-267CA3918DE1}" destId="{8ED002A2-2FB6-4C91-A49D-53726B40DF8D}" srcOrd="2" destOrd="0" presId="urn:microsoft.com/office/officeart/2008/layout/LinedList"/>
    <dgm:cxn modelId="{156D962E-DAAC-40D9-99DA-B6C4AFAA403E}" type="presParOf" srcId="{237600DF-0BD2-44AC-8461-267CA3918DE1}" destId="{327DE62A-FB10-4647-9D65-A3989E5EAB34}" srcOrd="3" destOrd="0" presId="urn:microsoft.com/office/officeart/2008/layout/LinedList"/>
    <dgm:cxn modelId="{7F505BF1-6369-416B-BF3D-BA3B1D26F364}" type="presParOf" srcId="{8FB7DF51-B68D-47FC-BF27-B020C6335946}" destId="{6543005E-3F94-4306-A691-6768B3CC884F}" srcOrd="4" destOrd="0" presId="urn:microsoft.com/office/officeart/2008/layout/LinedList"/>
    <dgm:cxn modelId="{D377BB00-DB10-4D28-984C-1D50314904F2}" type="presParOf" srcId="{8FB7DF51-B68D-47FC-BF27-B020C6335946}" destId="{5A836A5A-F824-4A2B-AC6F-EC8CE78C06C0}" srcOrd="5" destOrd="0" presId="urn:microsoft.com/office/officeart/2008/layout/LinedList"/>
    <dgm:cxn modelId="{8C088E63-DD6B-4AE8-8DAC-1610994B68EF}" type="presParOf" srcId="{5A836A5A-F824-4A2B-AC6F-EC8CE78C06C0}" destId="{0202BF9D-5674-450F-AFC8-ED808C2AAB84}" srcOrd="0" destOrd="0" presId="urn:microsoft.com/office/officeart/2008/layout/LinedList"/>
    <dgm:cxn modelId="{3F9A254B-A6B9-4B82-89D8-370BD6DF5267}" type="presParOf" srcId="{5A836A5A-F824-4A2B-AC6F-EC8CE78C06C0}" destId="{F8B201DC-6ACD-4D97-A612-3F04183911A1}" srcOrd="1" destOrd="0" presId="urn:microsoft.com/office/officeart/2008/layout/LinedList"/>
    <dgm:cxn modelId="{BB135AAA-FE2C-4768-A998-3DDAC71627E3}" type="presParOf" srcId="{F8B201DC-6ACD-4D97-A612-3F04183911A1}" destId="{099AC797-92A9-4FA8-A06F-74F75DCC6AA2}" srcOrd="0" destOrd="0" presId="urn:microsoft.com/office/officeart/2008/layout/LinedList"/>
    <dgm:cxn modelId="{A549BD5E-BC5C-45E3-9200-51C073FC879C}" type="presParOf" srcId="{F8B201DC-6ACD-4D97-A612-3F04183911A1}" destId="{4014FB8C-94FE-4B0D-92E6-B686C897D79A}" srcOrd="1" destOrd="0" presId="urn:microsoft.com/office/officeart/2008/layout/LinedList"/>
    <dgm:cxn modelId="{AF1F4E45-8D6E-4ADE-B81B-3C61E2C77EC0}" type="presParOf" srcId="{4014FB8C-94FE-4B0D-92E6-B686C897D79A}" destId="{57CC9014-0481-4226-92DC-AF2DB1838646}" srcOrd="0" destOrd="0" presId="urn:microsoft.com/office/officeart/2008/layout/LinedList"/>
    <dgm:cxn modelId="{C74833FC-F722-4353-86D5-86249A56B91C}" type="presParOf" srcId="{4014FB8C-94FE-4B0D-92E6-B686C897D79A}" destId="{4D9FF308-9180-4BB1-BB35-BDCD2049A3B2}" srcOrd="1" destOrd="0" presId="urn:microsoft.com/office/officeart/2008/layout/LinedList"/>
    <dgm:cxn modelId="{B05B4C46-2C00-4A57-9D1A-BDAC9ED827C2}" type="presParOf" srcId="{4014FB8C-94FE-4B0D-92E6-B686C897D79A}" destId="{89E5D9E9-C915-42E9-8DE9-50C3D9F31863}" srcOrd="2" destOrd="0" presId="urn:microsoft.com/office/officeart/2008/layout/LinedList"/>
    <dgm:cxn modelId="{232F3E40-49DF-42DA-AEFC-C3D445D4D4A4}" type="presParOf" srcId="{F8B201DC-6ACD-4D97-A612-3F04183911A1}" destId="{D7C510CE-AFB7-4FC7-B645-7377DCFE0CF5}" srcOrd="2" destOrd="0" presId="urn:microsoft.com/office/officeart/2008/layout/LinedList"/>
    <dgm:cxn modelId="{EF713B17-17D8-44E4-9384-5D7583B0B1BB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3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330,56тыс</a:t>
          </a:r>
          <a:r>
            <a:rPr lang="ru-RU" dirty="0">
              <a:solidFill>
                <a:schemeClr val="tx1"/>
              </a:solidFill>
            </a:rPr>
            <a:t>.</a:t>
          </a:r>
          <a:r>
            <a:rPr lang="ru-RU" dirty="0"/>
            <a:t>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13тыс</a:t>
          </a:r>
          <a:r>
            <a:rPr lang="ru-RU" dirty="0"/>
            <a:t>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13тыс</a:t>
          </a:r>
          <a:r>
            <a:rPr lang="ru-RU" dirty="0">
              <a:solidFill>
                <a:schemeClr val="tx1"/>
              </a:solidFill>
            </a:rPr>
            <a:t>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D88FED05-F226-431C-9CE8-A454431B8A54}" type="presOf" srcId="{140C8280-25D8-4F5A-A26E-82E68EF1AB06}" destId="{8FB7DF51-B68D-47FC-BF27-B020C6335946}" srcOrd="0" destOrd="0" presId="urn:microsoft.com/office/officeart/2008/layout/LinedList"/>
    <dgm:cxn modelId="{DCB3ECCE-3C59-4A6B-9E97-F84E03903686}" type="presOf" srcId="{A0E60320-049A-4DDE-9022-FF2359B0A6D2}" destId="{0202BF9D-5674-450F-AFC8-ED808C2AAB84}" srcOrd="0" destOrd="0" presId="urn:microsoft.com/office/officeart/2008/layout/LinedList"/>
    <dgm:cxn modelId="{AAF42EDB-5579-4AFB-BBBD-DED350D49457}" type="presOf" srcId="{E1890BDE-DD7F-40D6-BD1E-E93F00DFAEDA}" destId="{C12FE1D0-2D56-4E7B-9120-A327E5D8A8D1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6635CF9E-40B7-49E4-85A1-85BEA268E0B8}" type="presOf" srcId="{F978E680-9F78-4B6C-A33E-E3C37CC30AC6}" destId="{F13A1425-9BC2-4EE6-956C-60C73CAA182A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C883C85B-1A8E-458D-BB67-A7236C5E4D3C}" type="presOf" srcId="{86CBCAF2-E8DA-422F-A33D-2BCE71EA2720}" destId="{58A0A52C-BF7E-436E-87DD-06F814C156BB}" srcOrd="0" destOrd="0" presId="urn:microsoft.com/office/officeart/2008/layout/LinedList"/>
    <dgm:cxn modelId="{E85B681D-A66F-4417-8CCF-FAB7E6680C85}" type="presOf" srcId="{86F16958-6883-4745-BB77-63DD9FD3B3C1}" destId="{4D9FF308-9180-4BB1-BB35-BDCD2049A3B2}" srcOrd="0" destOrd="0" presId="urn:microsoft.com/office/officeart/2008/layout/LinedList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1419250-1191-4A7C-A2A8-54D1C9845410}" type="presOf" srcId="{0872440A-889C-4643-8BD1-4EB207BE2DCF}" destId="{6A84A4E5-A552-4305-8D1C-D3DC105AAA63}" srcOrd="0" destOrd="0" presId="urn:microsoft.com/office/officeart/2008/layout/LinedList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EE266505-BF01-41B9-AA3A-B6B120157B3A}" type="presParOf" srcId="{8FB7DF51-B68D-47FC-BF27-B020C6335946}" destId="{D7B6C6A8-86D9-4E11-B7F7-FC7CCCBE0690}" srcOrd="0" destOrd="0" presId="urn:microsoft.com/office/officeart/2008/layout/LinedList"/>
    <dgm:cxn modelId="{CFA2E620-2E2A-4A22-9BD0-A966104C6B80}" type="presParOf" srcId="{8FB7DF51-B68D-47FC-BF27-B020C6335946}" destId="{7831DD60-45FF-4349-89E7-ECE90BD04EBB}" srcOrd="1" destOrd="0" presId="urn:microsoft.com/office/officeart/2008/layout/LinedList"/>
    <dgm:cxn modelId="{CD737A70-B03F-460B-8818-F9DB4E59789D}" type="presParOf" srcId="{7831DD60-45FF-4349-89E7-ECE90BD04EBB}" destId="{F13A1425-9BC2-4EE6-956C-60C73CAA182A}" srcOrd="0" destOrd="0" presId="urn:microsoft.com/office/officeart/2008/layout/LinedList"/>
    <dgm:cxn modelId="{1F0240E7-139A-49DA-A4B6-1FE1A08BDEEC}" type="presParOf" srcId="{7831DD60-45FF-4349-89E7-ECE90BD04EBB}" destId="{C3F664F4-BCA0-44C2-B7BA-DF7A1D33F4BB}" srcOrd="1" destOrd="0" presId="urn:microsoft.com/office/officeart/2008/layout/LinedList"/>
    <dgm:cxn modelId="{5CFF6937-AE56-418B-832E-607B2A14C5B3}" type="presParOf" srcId="{C3F664F4-BCA0-44C2-B7BA-DF7A1D33F4BB}" destId="{62B35ED8-DE24-4CC2-ACFB-6BA7C0CBD7F1}" srcOrd="0" destOrd="0" presId="urn:microsoft.com/office/officeart/2008/layout/LinedList"/>
    <dgm:cxn modelId="{0EC8866A-3844-47C8-B18B-D0C87379A3FA}" type="presParOf" srcId="{C3F664F4-BCA0-44C2-B7BA-DF7A1D33F4BB}" destId="{9AE84A40-7C52-4D67-AAD4-93AA676D868F}" srcOrd="1" destOrd="0" presId="urn:microsoft.com/office/officeart/2008/layout/LinedList"/>
    <dgm:cxn modelId="{305A8027-D981-4E5C-9024-72D5704F0380}" type="presParOf" srcId="{9AE84A40-7C52-4D67-AAD4-93AA676D868F}" destId="{649244D2-FD62-43CC-B8F8-EC2228AE0D01}" srcOrd="0" destOrd="0" presId="urn:microsoft.com/office/officeart/2008/layout/LinedList"/>
    <dgm:cxn modelId="{73B6564B-747C-42B6-9D59-F00C154BBBD2}" type="presParOf" srcId="{9AE84A40-7C52-4D67-AAD4-93AA676D868F}" destId="{6A84A4E5-A552-4305-8D1C-D3DC105AAA63}" srcOrd="1" destOrd="0" presId="urn:microsoft.com/office/officeart/2008/layout/LinedList"/>
    <dgm:cxn modelId="{DCB15246-4048-498A-8694-C386B7D400BB}" type="presParOf" srcId="{9AE84A40-7C52-4D67-AAD4-93AA676D868F}" destId="{5C968E4A-DFB9-4003-93C3-932B3C6CF5D8}" srcOrd="2" destOrd="0" presId="urn:microsoft.com/office/officeart/2008/layout/LinedList"/>
    <dgm:cxn modelId="{EDE15CBE-D42E-4FB6-8A7F-C809C92F8C98}" type="presParOf" srcId="{C3F664F4-BCA0-44C2-B7BA-DF7A1D33F4BB}" destId="{DC0CD827-664E-4595-A6D4-8E86230C7F93}" srcOrd="2" destOrd="0" presId="urn:microsoft.com/office/officeart/2008/layout/LinedList"/>
    <dgm:cxn modelId="{FD0CEC7D-9B92-4A13-98DF-AE080DCAEA7A}" type="presParOf" srcId="{C3F664F4-BCA0-44C2-B7BA-DF7A1D33F4BB}" destId="{A4896BC0-666F-46F6-A532-1008A831A1C9}" srcOrd="3" destOrd="0" presId="urn:microsoft.com/office/officeart/2008/layout/LinedList"/>
    <dgm:cxn modelId="{1DE7906D-7D51-499C-B854-DE317BDB7DEE}" type="presParOf" srcId="{8FB7DF51-B68D-47FC-BF27-B020C6335946}" destId="{B504ABE0-DD27-413C-9402-48D782FBED83}" srcOrd="2" destOrd="0" presId="urn:microsoft.com/office/officeart/2008/layout/LinedList"/>
    <dgm:cxn modelId="{7096AB20-4831-49E5-A73F-C37823E33CAD}" type="presParOf" srcId="{8FB7DF51-B68D-47FC-BF27-B020C6335946}" destId="{A8A4A7C1-20A5-481C-B94B-94F41620345F}" srcOrd="3" destOrd="0" presId="urn:microsoft.com/office/officeart/2008/layout/LinedList"/>
    <dgm:cxn modelId="{76C4E740-089F-49C0-BA46-1A314B86CF46}" type="presParOf" srcId="{A8A4A7C1-20A5-481C-B94B-94F41620345F}" destId="{C12FE1D0-2D56-4E7B-9120-A327E5D8A8D1}" srcOrd="0" destOrd="0" presId="urn:microsoft.com/office/officeart/2008/layout/LinedList"/>
    <dgm:cxn modelId="{9F9E533C-3581-4B2B-AF46-BE90FE5A17F7}" type="presParOf" srcId="{A8A4A7C1-20A5-481C-B94B-94F41620345F}" destId="{237600DF-0BD2-44AC-8461-267CA3918DE1}" srcOrd="1" destOrd="0" presId="urn:microsoft.com/office/officeart/2008/layout/LinedList"/>
    <dgm:cxn modelId="{9CA55D17-A836-4AD0-ADBF-B970EED1C66B}" type="presParOf" srcId="{237600DF-0BD2-44AC-8461-267CA3918DE1}" destId="{611F148F-A706-4927-84BF-F8D15E90340D}" srcOrd="0" destOrd="0" presId="urn:microsoft.com/office/officeart/2008/layout/LinedList"/>
    <dgm:cxn modelId="{4C979B1E-7F9C-4F97-9C68-57C8A2536CC3}" type="presParOf" srcId="{237600DF-0BD2-44AC-8461-267CA3918DE1}" destId="{8C0DBC15-45F5-40E2-B58B-E0F96D6030BB}" srcOrd="1" destOrd="0" presId="urn:microsoft.com/office/officeart/2008/layout/LinedList"/>
    <dgm:cxn modelId="{7CDD7E82-2FA9-4B00-8312-E549BA9F822A}" type="presParOf" srcId="{8C0DBC15-45F5-40E2-B58B-E0F96D6030BB}" destId="{C54C74EF-DA3D-49CC-8DC1-09B0490F3365}" srcOrd="0" destOrd="0" presId="urn:microsoft.com/office/officeart/2008/layout/LinedList"/>
    <dgm:cxn modelId="{92014821-5E32-4996-8E9A-9F71F33C9B63}" type="presParOf" srcId="{8C0DBC15-45F5-40E2-B58B-E0F96D6030BB}" destId="{58A0A52C-BF7E-436E-87DD-06F814C156BB}" srcOrd="1" destOrd="0" presId="urn:microsoft.com/office/officeart/2008/layout/LinedList"/>
    <dgm:cxn modelId="{0552340D-787F-4E33-B973-75C0BB78B616}" type="presParOf" srcId="{8C0DBC15-45F5-40E2-B58B-E0F96D6030BB}" destId="{A77009F8-8469-40D7-ADBE-C7232FC5FE9C}" srcOrd="2" destOrd="0" presId="urn:microsoft.com/office/officeart/2008/layout/LinedList"/>
    <dgm:cxn modelId="{FE3812CF-6E02-4A4A-BD2D-AD87BEE9B9EB}" type="presParOf" srcId="{237600DF-0BD2-44AC-8461-267CA3918DE1}" destId="{8ED002A2-2FB6-4C91-A49D-53726B40DF8D}" srcOrd="2" destOrd="0" presId="urn:microsoft.com/office/officeart/2008/layout/LinedList"/>
    <dgm:cxn modelId="{FFA06ACE-6963-46E3-ADE1-5B445831271B}" type="presParOf" srcId="{237600DF-0BD2-44AC-8461-267CA3918DE1}" destId="{327DE62A-FB10-4647-9D65-A3989E5EAB34}" srcOrd="3" destOrd="0" presId="urn:microsoft.com/office/officeart/2008/layout/LinedList"/>
    <dgm:cxn modelId="{1240D6A7-0257-48D7-A4FE-A07AB3E80F96}" type="presParOf" srcId="{8FB7DF51-B68D-47FC-BF27-B020C6335946}" destId="{6543005E-3F94-4306-A691-6768B3CC884F}" srcOrd="4" destOrd="0" presId="urn:microsoft.com/office/officeart/2008/layout/LinedList"/>
    <dgm:cxn modelId="{47901349-FB11-46FA-8553-364D79DF40F0}" type="presParOf" srcId="{8FB7DF51-B68D-47FC-BF27-B020C6335946}" destId="{5A836A5A-F824-4A2B-AC6F-EC8CE78C06C0}" srcOrd="5" destOrd="0" presId="urn:microsoft.com/office/officeart/2008/layout/LinedList"/>
    <dgm:cxn modelId="{5F8155AE-C097-4586-80F6-9B1AA827234B}" type="presParOf" srcId="{5A836A5A-F824-4A2B-AC6F-EC8CE78C06C0}" destId="{0202BF9D-5674-450F-AFC8-ED808C2AAB84}" srcOrd="0" destOrd="0" presId="urn:microsoft.com/office/officeart/2008/layout/LinedList"/>
    <dgm:cxn modelId="{103BB871-5563-4127-906E-5988CD34A601}" type="presParOf" srcId="{5A836A5A-F824-4A2B-AC6F-EC8CE78C06C0}" destId="{F8B201DC-6ACD-4D97-A612-3F04183911A1}" srcOrd="1" destOrd="0" presId="urn:microsoft.com/office/officeart/2008/layout/LinedList"/>
    <dgm:cxn modelId="{ED194356-3139-4A0E-9C2E-71134AFC23D3}" type="presParOf" srcId="{F8B201DC-6ACD-4D97-A612-3F04183911A1}" destId="{099AC797-92A9-4FA8-A06F-74F75DCC6AA2}" srcOrd="0" destOrd="0" presId="urn:microsoft.com/office/officeart/2008/layout/LinedList"/>
    <dgm:cxn modelId="{D840BBC7-11F2-4239-8825-F3379C203619}" type="presParOf" srcId="{F8B201DC-6ACD-4D97-A612-3F04183911A1}" destId="{4014FB8C-94FE-4B0D-92E6-B686C897D79A}" srcOrd="1" destOrd="0" presId="urn:microsoft.com/office/officeart/2008/layout/LinedList"/>
    <dgm:cxn modelId="{9AC9A625-DD3B-418C-B299-93903F5809E2}" type="presParOf" srcId="{4014FB8C-94FE-4B0D-92E6-B686C897D79A}" destId="{57CC9014-0481-4226-92DC-AF2DB1838646}" srcOrd="0" destOrd="0" presId="urn:microsoft.com/office/officeart/2008/layout/LinedList"/>
    <dgm:cxn modelId="{64E092F8-42CB-46F1-93A0-01DE5EAD46F9}" type="presParOf" srcId="{4014FB8C-94FE-4B0D-92E6-B686C897D79A}" destId="{4D9FF308-9180-4BB1-BB35-BDCD2049A3B2}" srcOrd="1" destOrd="0" presId="urn:microsoft.com/office/officeart/2008/layout/LinedList"/>
    <dgm:cxn modelId="{6D50B6BC-80B9-4389-85BD-9D1AA5A5C3E2}" type="presParOf" srcId="{4014FB8C-94FE-4B0D-92E6-B686C897D79A}" destId="{89E5D9E9-C915-42E9-8DE9-50C3D9F31863}" srcOrd="2" destOrd="0" presId="urn:microsoft.com/office/officeart/2008/layout/LinedList"/>
    <dgm:cxn modelId="{89CC89AF-6003-4A31-816A-591AC1468C92}" type="presParOf" srcId="{F8B201DC-6ACD-4D97-A612-3F04183911A1}" destId="{D7C510CE-AFB7-4FC7-B645-7377DCFE0CF5}" srcOrd="2" destOrd="0" presId="urn:microsoft.com/office/officeart/2008/layout/LinedList"/>
    <dgm:cxn modelId="{01CFEF77-0A47-4EF9-9D26-713E5F821346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4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 smtClean="0"/>
            <a:t>2024</a:t>
          </a:r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/>
            <a:t>3073,5 </a:t>
          </a:r>
          <a:r>
            <a:rPr lang="ru-RU" dirty="0"/>
            <a:t>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r>
            <a:rPr lang="ru-RU" dirty="0" smtClean="0"/>
            <a:t>2025</a:t>
          </a:r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1368,8 </a:t>
          </a:r>
          <a:r>
            <a:rPr lang="ru-RU" dirty="0"/>
            <a:t>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247,4 </a:t>
          </a:r>
          <a:r>
            <a:rPr lang="ru-RU" dirty="0"/>
            <a:t>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ru-RU" dirty="0" smtClean="0"/>
            <a:t>2026</a:t>
          </a:r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0A6EA4DF-3394-47D7-B007-9E892273ECE3}" type="presOf" srcId="{A0E60320-049A-4DDE-9022-FF2359B0A6D2}" destId="{0202BF9D-5674-450F-AFC8-ED808C2AAB84}" srcOrd="0" destOrd="0" presId="urn:microsoft.com/office/officeart/2008/layout/LinedList"/>
    <dgm:cxn modelId="{6C78508B-C76F-4838-9F71-ABBC6521FA5F}" type="presOf" srcId="{86CBCAF2-E8DA-422F-A33D-2BCE71EA2720}" destId="{58A0A52C-BF7E-436E-87DD-06F814C156BB}" srcOrd="0" destOrd="0" presId="urn:microsoft.com/office/officeart/2008/layout/LinedList"/>
    <dgm:cxn modelId="{E73BFC62-88BB-454B-9AD4-B2C3959664D3}" type="presOf" srcId="{E1890BDE-DD7F-40D6-BD1E-E93F00DFAEDA}" destId="{C12FE1D0-2D56-4E7B-9120-A327E5D8A8D1}" srcOrd="0" destOrd="0" presId="urn:microsoft.com/office/officeart/2008/layout/LinedList"/>
    <dgm:cxn modelId="{584F4FD7-F746-43A6-A9D9-024DF6DC8C5E}" type="presOf" srcId="{86F16958-6883-4745-BB77-63DD9FD3B3C1}" destId="{4D9FF308-9180-4BB1-BB35-BDCD2049A3B2}" srcOrd="0" destOrd="0" presId="urn:microsoft.com/office/officeart/2008/layout/LinedList"/>
    <dgm:cxn modelId="{7556080A-EDE7-41A0-81CA-4E54F7A20D02}" type="presOf" srcId="{0872440A-889C-4643-8BD1-4EB207BE2DCF}" destId="{6A84A4E5-A552-4305-8D1C-D3DC105AAA63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236876F1-CD27-4139-B83F-B69787D2C82D}" type="presOf" srcId="{140C8280-25D8-4F5A-A26E-82E68EF1AB06}" destId="{8FB7DF51-B68D-47FC-BF27-B020C6335946}" srcOrd="0" destOrd="0" presId="urn:microsoft.com/office/officeart/2008/layout/LinedList"/>
    <dgm:cxn modelId="{652B93DA-2667-485C-AA6D-277C318FB33B}" type="presOf" srcId="{F978E680-9F78-4B6C-A33E-E3C37CC30AC6}" destId="{F13A1425-9BC2-4EE6-956C-60C73CAA182A}" srcOrd="0" destOrd="0" presId="urn:microsoft.com/office/officeart/2008/layout/LinedList"/>
    <dgm:cxn modelId="{AD2B3F5B-9729-4A8C-B35A-EA725DDF1BDD}" type="presParOf" srcId="{8FB7DF51-B68D-47FC-BF27-B020C6335946}" destId="{D7B6C6A8-86D9-4E11-B7F7-FC7CCCBE0690}" srcOrd="0" destOrd="0" presId="urn:microsoft.com/office/officeart/2008/layout/LinedList"/>
    <dgm:cxn modelId="{2C8929EF-895D-4588-A9AB-26509AA3D960}" type="presParOf" srcId="{8FB7DF51-B68D-47FC-BF27-B020C6335946}" destId="{7831DD60-45FF-4349-89E7-ECE90BD04EBB}" srcOrd="1" destOrd="0" presId="urn:microsoft.com/office/officeart/2008/layout/LinedList"/>
    <dgm:cxn modelId="{9F7B206E-D018-4164-8E84-EC2EA0F57096}" type="presParOf" srcId="{7831DD60-45FF-4349-89E7-ECE90BD04EBB}" destId="{F13A1425-9BC2-4EE6-956C-60C73CAA182A}" srcOrd="0" destOrd="0" presId="urn:microsoft.com/office/officeart/2008/layout/LinedList"/>
    <dgm:cxn modelId="{326F961C-1A65-4176-8ECB-2D20C8C219EA}" type="presParOf" srcId="{7831DD60-45FF-4349-89E7-ECE90BD04EBB}" destId="{C3F664F4-BCA0-44C2-B7BA-DF7A1D33F4BB}" srcOrd="1" destOrd="0" presId="urn:microsoft.com/office/officeart/2008/layout/LinedList"/>
    <dgm:cxn modelId="{EA14FD05-DEFB-4FE9-89C5-F8178DE1E113}" type="presParOf" srcId="{C3F664F4-BCA0-44C2-B7BA-DF7A1D33F4BB}" destId="{62B35ED8-DE24-4CC2-ACFB-6BA7C0CBD7F1}" srcOrd="0" destOrd="0" presId="urn:microsoft.com/office/officeart/2008/layout/LinedList"/>
    <dgm:cxn modelId="{92ACFA21-A9C0-45B4-9ACB-63C9134CFAC6}" type="presParOf" srcId="{C3F664F4-BCA0-44C2-B7BA-DF7A1D33F4BB}" destId="{9AE84A40-7C52-4D67-AAD4-93AA676D868F}" srcOrd="1" destOrd="0" presId="urn:microsoft.com/office/officeart/2008/layout/LinedList"/>
    <dgm:cxn modelId="{C1FA35D0-342E-4AEA-B118-2111C327C5E7}" type="presParOf" srcId="{9AE84A40-7C52-4D67-AAD4-93AA676D868F}" destId="{649244D2-FD62-43CC-B8F8-EC2228AE0D01}" srcOrd="0" destOrd="0" presId="urn:microsoft.com/office/officeart/2008/layout/LinedList"/>
    <dgm:cxn modelId="{83B75892-2734-4489-A77E-01B0811CA703}" type="presParOf" srcId="{9AE84A40-7C52-4D67-AAD4-93AA676D868F}" destId="{6A84A4E5-A552-4305-8D1C-D3DC105AAA63}" srcOrd="1" destOrd="0" presId="urn:microsoft.com/office/officeart/2008/layout/LinedList"/>
    <dgm:cxn modelId="{0DB63DF9-CCD2-4EEC-9E19-8B03527EAAF7}" type="presParOf" srcId="{9AE84A40-7C52-4D67-AAD4-93AA676D868F}" destId="{5C968E4A-DFB9-4003-93C3-932B3C6CF5D8}" srcOrd="2" destOrd="0" presId="urn:microsoft.com/office/officeart/2008/layout/LinedList"/>
    <dgm:cxn modelId="{3E9C72E0-B707-4EA3-A2DC-2B29F7103EAF}" type="presParOf" srcId="{C3F664F4-BCA0-44C2-B7BA-DF7A1D33F4BB}" destId="{DC0CD827-664E-4595-A6D4-8E86230C7F93}" srcOrd="2" destOrd="0" presId="urn:microsoft.com/office/officeart/2008/layout/LinedList"/>
    <dgm:cxn modelId="{AF4FB046-A27E-49FA-8F9B-8F8C5BD9B6E3}" type="presParOf" srcId="{C3F664F4-BCA0-44C2-B7BA-DF7A1D33F4BB}" destId="{A4896BC0-666F-46F6-A532-1008A831A1C9}" srcOrd="3" destOrd="0" presId="urn:microsoft.com/office/officeart/2008/layout/LinedList"/>
    <dgm:cxn modelId="{0C392FAB-EB50-4035-819A-4A16465681FE}" type="presParOf" srcId="{8FB7DF51-B68D-47FC-BF27-B020C6335946}" destId="{B504ABE0-DD27-413C-9402-48D782FBED83}" srcOrd="2" destOrd="0" presId="urn:microsoft.com/office/officeart/2008/layout/LinedList"/>
    <dgm:cxn modelId="{8BA907DF-02C4-4939-B9EE-1A7A1528CF1E}" type="presParOf" srcId="{8FB7DF51-B68D-47FC-BF27-B020C6335946}" destId="{A8A4A7C1-20A5-481C-B94B-94F41620345F}" srcOrd="3" destOrd="0" presId="urn:microsoft.com/office/officeart/2008/layout/LinedList"/>
    <dgm:cxn modelId="{12588C86-1DB7-40D1-9BD4-A6AE83747056}" type="presParOf" srcId="{A8A4A7C1-20A5-481C-B94B-94F41620345F}" destId="{C12FE1D0-2D56-4E7B-9120-A327E5D8A8D1}" srcOrd="0" destOrd="0" presId="urn:microsoft.com/office/officeart/2008/layout/LinedList"/>
    <dgm:cxn modelId="{6F548405-D0D4-4E76-A099-87D30B2836D6}" type="presParOf" srcId="{A8A4A7C1-20A5-481C-B94B-94F41620345F}" destId="{237600DF-0BD2-44AC-8461-267CA3918DE1}" srcOrd="1" destOrd="0" presId="urn:microsoft.com/office/officeart/2008/layout/LinedList"/>
    <dgm:cxn modelId="{DE75F324-F91F-41F8-967F-1185339C9CC0}" type="presParOf" srcId="{237600DF-0BD2-44AC-8461-267CA3918DE1}" destId="{611F148F-A706-4927-84BF-F8D15E90340D}" srcOrd="0" destOrd="0" presId="urn:microsoft.com/office/officeart/2008/layout/LinedList"/>
    <dgm:cxn modelId="{21A22C17-BF39-404A-B222-D75C3428C77B}" type="presParOf" srcId="{237600DF-0BD2-44AC-8461-267CA3918DE1}" destId="{8C0DBC15-45F5-40E2-B58B-E0F96D6030BB}" srcOrd="1" destOrd="0" presId="urn:microsoft.com/office/officeart/2008/layout/LinedList"/>
    <dgm:cxn modelId="{55529E99-A629-47E2-8B5E-6E13B630083B}" type="presParOf" srcId="{8C0DBC15-45F5-40E2-B58B-E0F96D6030BB}" destId="{C54C74EF-DA3D-49CC-8DC1-09B0490F3365}" srcOrd="0" destOrd="0" presId="urn:microsoft.com/office/officeart/2008/layout/LinedList"/>
    <dgm:cxn modelId="{B3511C57-FF2A-4474-B904-0332378A7599}" type="presParOf" srcId="{8C0DBC15-45F5-40E2-B58B-E0F96D6030BB}" destId="{58A0A52C-BF7E-436E-87DD-06F814C156BB}" srcOrd="1" destOrd="0" presId="urn:microsoft.com/office/officeart/2008/layout/LinedList"/>
    <dgm:cxn modelId="{66716588-B77A-4A1E-B05A-60ABAC988B11}" type="presParOf" srcId="{8C0DBC15-45F5-40E2-B58B-E0F96D6030BB}" destId="{A77009F8-8469-40D7-ADBE-C7232FC5FE9C}" srcOrd="2" destOrd="0" presId="urn:microsoft.com/office/officeart/2008/layout/LinedList"/>
    <dgm:cxn modelId="{05F05EE6-58F4-4CAD-97EE-15761F93EEC7}" type="presParOf" srcId="{237600DF-0BD2-44AC-8461-267CA3918DE1}" destId="{8ED002A2-2FB6-4C91-A49D-53726B40DF8D}" srcOrd="2" destOrd="0" presId="urn:microsoft.com/office/officeart/2008/layout/LinedList"/>
    <dgm:cxn modelId="{E4FB0AAD-446E-41C7-AF9C-43AC96DEB9AB}" type="presParOf" srcId="{237600DF-0BD2-44AC-8461-267CA3918DE1}" destId="{327DE62A-FB10-4647-9D65-A3989E5EAB34}" srcOrd="3" destOrd="0" presId="urn:microsoft.com/office/officeart/2008/layout/LinedList"/>
    <dgm:cxn modelId="{A0B140FC-9C27-4C98-9447-E1EBC28A1944}" type="presParOf" srcId="{8FB7DF51-B68D-47FC-BF27-B020C6335946}" destId="{6543005E-3F94-4306-A691-6768B3CC884F}" srcOrd="4" destOrd="0" presId="urn:microsoft.com/office/officeart/2008/layout/LinedList"/>
    <dgm:cxn modelId="{7930A842-CF06-47E7-AF8E-9D2512F7F43C}" type="presParOf" srcId="{8FB7DF51-B68D-47FC-BF27-B020C6335946}" destId="{5A836A5A-F824-4A2B-AC6F-EC8CE78C06C0}" srcOrd="5" destOrd="0" presId="urn:microsoft.com/office/officeart/2008/layout/LinedList"/>
    <dgm:cxn modelId="{C988AA42-4145-4601-BE0F-3F7FADBF232C}" type="presParOf" srcId="{5A836A5A-F824-4A2B-AC6F-EC8CE78C06C0}" destId="{0202BF9D-5674-450F-AFC8-ED808C2AAB84}" srcOrd="0" destOrd="0" presId="urn:microsoft.com/office/officeart/2008/layout/LinedList"/>
    <dgm:cxn modelId="{BA0A035A-58BC-44AB-A49C-ECC08B32E499}" type="presParOf" srcId="{5A836A5A-F824-4A2B-AC6F-EC8CE78C06C0}" destId="{F8B201DC-6ACD-4D97-A612-3F04183911A1}" srcOrd="1" destOrd="0" presId="urn:microsoft.com/office/officeart/2008/layout/LinedList"/>
    <dgm:cxn modelId="{F5FFC2BE-18FF-43C6-8C1E-D3AC73AA8D77}" type="presParOf" srcId="{F8B201DC-6ACD-4D97-A612-3F04183911A1}" destId="{099AC797-92A9-4FA8-A06F-74F75DCC6AA2}" srcOrd="0" destOrd="0" presId="urn:microsoft.com/office/officeart/2008/layout/LinedList"/>
    <dgm:cxn modelId="{B7C711B2-BB0E-4711-8017-3A3BD986C00A}" type="presParOf" srcId="{F8B201DC-6ACD-4D97-A612-3F04183911A1}" destId="{4014FB8C-94FE-4B0D-92E6-B686C897D79A}" srcOrd="1" destOrd="0" presId="urn:microsoft.com/office/officeart/2008/layout/LinedList"/>
    <dgm:cxn modelId="{97B41FB3-07F7-4E13-80C4-81FB2C7A8483}" type="presParOf" srcId="{4014FB8C-94FE-4B0D-92E6-B686C897D79A}" destId="{57CC9014-0481-4226-92DC-AF2DB1838646}" srcOrd="0" destOrd="0" presId="urn:microsoft.com/office/officeart/2008/layout/LinedList"/>
    <dgm:cxn modelId="{43B742ED-79D5-4808-A9C1-B4EDBCFC3D9C}" type="presParOf" srcId="{4014FB8C-94FE-4B0D-92E6-B686C897D79A}" destId="{4D9FF308-9180-4BB1-BB35-BDCD2049A3B2}" srcOrd="1" destOrd="0" presId="urn:microsoft.com/office/officeart/2008/layout/LinedList"/>
    <dgm:cxn modelId="{291F0BEA-E7AD-4E09-9462-F08771D15FF9}" type="presParOf" srcId="{4014FB8C-94FE-4B0D-92E6-B686C897D79A}" destId="{89E5D9E9-C915-42E9-8DE9-50C3D9F31863}" srcOrd="2" destOrd="0" presId="urn:microsoft.com/office/officeart/2008/layout/LinedList"/>
    <dgm:cxn modelId="{90297344-E6F8-4861-A057-E661A1FAE8DC}" type="presParOf" srcId="{F8B201DC-6ACD-4D97-A612-3F04183911A1}" destId="{D7C510CE-AFB7-4FC7-B645-7377DCFE0CF5}" srcOrd="2" destOrd="0" presId="urn:microsoft.com/office/officeart/2008/layout/LinedList"/>
    <dgm:cxn modelId="{5CE25C06-BD35-4B49-9440-44FB3BAD698E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3D97F8E-7B56-49B7-B710-2891C7EC6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EF4B3-2AA8-4D4D-B627-F388C363BCF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Осуществление дорожной деятельности в отношении автомобильных дорог общего пользования местного значения</a:t>
          </a:r>
        </a:p>
      </dgm:t>
    </dgm:pt>
    <dgm:pt modelId="{4FB295EC-BCDC-45BA-A41C-72488ED26808}" type="parTrans" cxnId="{7AF7C097-966E-4BE9-BDE3-04B145F9AE50}">
      <dgm:prSet/>
      <dgm:spPr/>
      <dgm:t>
        <a:bodyPr/>
        <a:lstStyle/>
        <a:p>
          <a:endParaRPr lang="ru-RU" sz="2000"/>
        </a:p>
      </dgm:t>
    </dgm:pt>
    <dgm:pt modelId="{113C8B38-A5BF-40CA-9910-2C826D7A16B4}" type="sibTrans" cxnId="{7AF7C097-966E-4BE9-BDE3-04B145F9AE50}">
      <dgm:prSet/>
      <dgm:spPr/>
      <dgm:t>
        <a:bodyPr/>
        <a:lstStyle/>
        <a:p>
          <a:endParaRPr lang="ru-RU" sz="2000"/>
        </a:p>
      </dgm:t>
    </dgm:pt>
    <dgm:pt modelId="{7638B184-E041-469F-9DEB-AA48DEF1669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Доходы от </a:t>
          </a:r>
          <a:r>
            <a:rPr lang="ru-RU" sz="1800" kern="1200" dirty="0">
              <a:solidFill>
                <a:schemeClr val="tx1"/>
              </a:solidFill>
            </a:rPr>
            <a:t>уплаты акцизов на автомобильный бензин, прямогонный бензин, дизельное топливо, моторное масло для дизельных и карбюраторных (инжекторных) двигателей, производимых на территории РФ</a:t>
          </a:r>
          <a:endParaRPr lang="ru-RU" sz="1800" kern="1200" dirty="0"/>
        </a:p>
      </dgm:t>
    </dgm:pt>
    <dgm:pt modelId="{44846041-113A-489E-97CB-E5E05E54FDE2}" type="parTrans" cxnId="{6D6D7741-22C9-4A93-868C-588A6EE64325}">
      <dgm:prSet/>
      <dgm:spPr/>
      <dgm:t>
        <a:bodyPr/>
        <a:lstStyle/>
        <a:p>
          <a:endParaRPr lang="ru-RU" sz="2000"/>
        </a:p>
      </dgm:t>
    </dgm:pt>
    <dgm:pt modelId="{662322F8-2EF5-4C02-86F4-E8130AE55698}" type="sibTrans" cxnId="{6D6D7741-22C9-4A93-868C-588A6EE64325}">
      <dgm:prSet/>
      <dgm:spPr/>
      <dgm:t>
        <a:bodyPr/>
        <a:lstStyle/>
        <a:p>
          <a:endParaRPr lang="ru-RU" sz="2000"/>
        </a:p>
      </dgm:t>
    </dgm:pt>
    <dgm:pt modelId="{43CBC58C-921A-4B58-AE05-198AEA5539F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Субсидия из областного бюджета на осуществление дорожной деятельности в отношении автомобильных дорог общего пользования местного значения</a:t>
          </a:r>
        </a:p>
      </dgm:t>
    </dgm:pt>
    <dgm:pt modelId="{7736B711-4A20-4F43-B62A-00B407CF78E7}" type="parTrans" cxnId="{F5D7D874-FFC5-4345-9C27-D78CF5C2F110}">
      <dgm:prSet/>
      <dgm:spPr/>
      <dgm:t>
        <a:bodyPr/>
        <a:lstStyle/>
        <a:p>
          <a:endParaRPr lang="ru-RU" sz="2000"/>
        </a:p>
      </dgm:t>
    </dgm:pt>
    <dgm:pt modelId="{14F87ABF-6C33-4097-9C51-EDBCA9D3D068}" type="sibTrans" cxnId="{F5D7D874-FFC5-4345-9C27-D78CF5C2F110}">
      <dgm:prSet/>
      <dgm:spPr/>
      <dgm:t>
        <a:bodyPr/>
        <a:lstStyle/>
        <a:p>
          <a:endParaRPr lang="ru-RU" sz="2000"/>
        </a:p>
      </dgm:t>
    </dgm:pt>
    <dgm:pt modelId="{78097E17-0D6A-46DC-99FF-FF3CCA47DB8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kern="1200" dirty="0" smtClean="0">
              <a:solidFill>
                <a:prstClr val="black"/>
              </a:solidFill>
              <a:latin typeface="Grandview"/>
              <a:ea typeface="+mn-ea"/>
              <a:cs typeface="+mn-cs"/>
            </a:rPr>
            <a:t>Субсидия из областного бюджета на капитальный ремонт, ремонт и восстановление изношенных верхних слоев асфальтобетонных покрытий</a:t>
          </a:r>
          <a:endParaRPr lang="ru-RU" sz="1800" kern="1200" dirty="0">
            <a:solidFill>
              <a:prstClr val="black"/>
            </a:solidFill>
            <a:latin typeface="Grandview"/>
            <a:ea typeface="+mn-ea"/>
            <a:cs typeface="+mn-cs"/>
          </a:endParaRPr>
        </a:p>
      </dgm:t>
    </dgm:pt>
    <dgm:pt modelId="{01E366BC-A9D0-4AC2-A0D4-59808DB5138D}" type="parTrans" cxnId="{B8CF6A1B-5071-4B96-8DA3-BC8284F103C2}">
      <dgm:prSet/>
      <dgm:spPr/>
      <dgm:t>
        <a:bodyPr/>
        <a:lstStyle/>
        <a:p>
          <a:endParaRPr lang="ru-RU"/>
        </a:p>
      </dgm:t>
    </dgm:pt>
    <dgm:pt modelId="{3A1E2AD7-8A25-4A5F-9703-848E237A65C1}" type="sibTrans" cxnId="{B8CF6A1B-5071-4B96-8DA3-BC8284F103C2}">
      <dgm:prSet/>
      <dgm:spPr/>
      <dgm:t>
        <a:bodyPr/>
        <a:lstStyle/>
        <a:p>
          <a:endParaRPr lang="ru-RU"/>
        </a:p>
      </dgm:t>
    </dgm:pt>
    <dgm:pt modelId="{7F5CDCBC-3BE1-4DC2-A5DC-0BBD7A9002C5}" type="pres">
      <dgm:prSet presAssocID="{63D97F8E-7B56-49B7-B710-2891C7EC6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D4BFB-B38F-4ADC-B3C1-806DB482FCC5}" type="pres">
      <dgm:prSet presAssocID="{6EFEF4B3-2AA8-4D4D-B627-F388C363BCFC}" presName="parentText" presStyleLbl="node1" presStyleIdx="0" presStyleCnt="1" custScaleY="679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E27FB-E3E6-44EA-ADFD-EAD8D764B5B2}" type="pres">
      <dgm:prSet presAssocID="{6EFEF4B3-2AA8-4D4D-B627-F388C363BCFC}" presName="childText" presStyleLbl="revTx" presStyleIdx="0" presStyleCnt="1" custScaleY="90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F6A1B-5071-4B96-8DA3-BC8284F103C2}" srcId="{6EFEF4B3-2AA8-4D4D-B627-F388C363BCFC}" destId="{78097E17-0D6A-46DC-99FF-FF3CCA47DB8C}" srcOrd="2" destOrd="0" parTransId="{01E366BC-A9D0-4AC2-A0D4-59808DB5138D}" sibTransId="{3A1E2AD7-8A25-4A5F-9703-848E237A65C1}"/>
    <dgm:cxn modelId="{8296A156-CEE6-4B2C-9F2B-90941C95E363}" type="presOf" srcId="{78097E17-0D6A-46DC-99FF-FF3CCA47DB8C}" destId="{78DE27FB-E3E6-44EA-ADFD-EAD8D764B5B2}" srcOrd="0" destOrd="2" presId="urn:microsoft.com/office/officeart/2005/8/layout/vList2"/>
    <dgm:cxn modelId="{5F789ED5-7091-4B9B-ACFD-1208D0E61FDC}" type="presOf" srcId="{6EFEF4B3-2AA8-4D4D-B627-F388C363BCFC}" destId="{677D4BFB-B38F-4ADC-B3C1-806DB482FCC5}" srcOrd="0" destOrd="0" presId="urn:microsoft.com/office/officeart/2005/8/layout/vList2"/>
    <dgm:cxn modelId="{262F599B-E69E-4D48-8390-526CFDCA92A8}" type="presOf" srcId="{7638B184-E041-469F-9DEB-AA48DEF16699}" destId="{78DE27FB-E3E6-44EA-ADFD-EAD8D764B5B2}" srcOrd="0" destOrd="0" presId="urn:microsoft.com/office/officeart/2005/8/layout/vList2"/>
    <dgm:cxn modelId="{CF020BA4-E226-4977-AB94-4B7786B0528D}" type="presOf" srcId="{43CBC58C-921A-4B58-AE05-198AEA5539F9}" destId="{78DE27FB-E3E6-44EA-ADFD-EAD8D764B5B2}" srcOrd="0" destOrd="1" presId="urn:microsoft.com/office/officeart/2005/8/layout/vList2"/>
    <dgm:cxn modelId="{7AF7C097-966E-4BE9-BDE3-04B145F9AE50}" srcId="{63D97F8E-7B56-49B7-B710-2891C7EC6614}" destId="{6EFEF4B3-2AA8-4D4D-B627-F388C363BCFC}" srcOrd="0" destOrd="0" parTransId="{4FB295EC-BCDC-45BA-A41C-72488ED26808}" sibTransId="{113C8B38-A5BF-40CA-9910-2C826D7A16B4}"/>
    <dgm:cxn modelId="{69589A46-C872-4DFF-B2F1-1A870B5EA58B}" type="presOf" srcId="{63D97F8E-7B56-49B7-B710-2891C7EC6614}" destId="{7F5CDCBC-3BE1-4DC2-A5DC-0BBD7A9002C5}" srcOrd="0" destOrd="0" presId="urn:microsoft.com/office/officeart/2005/8/layout/vList2"/>
    <dgm:cxn modelId="{6D6D7741-22C9-4A93-868C-588A6EE64325}" srcId="{6EFEF4B3-2AA8-4D4D-B627-F388C363BCFC}" destId="{7638B184-E041-469F-9DEB-AA48DEF16699}" srcOrd="0" destOrd="0" parTransId="{44846041-113A-489E-97CB-E5E05E54FDE2}" sibTransId="{662322F8-2EF5-4C02-86F4-E8130AE55698}"/>
    <dgm:cxn modelId="{F5D7D874-FFC5-4345-9C27-D78CF5C2F110}" srcId="{6EFEF4B3-2AA8-4D4D-B627-F388C363BCFC}" destId="{43CBC58C-921A-4B58-AE05-198AEA5539F9}" srcOrd="1" destOrd="0" parTransId="{7736B711-4A20-4F43-B62A-00B407CF78E7}" sibTransId="{14F87ABF-6C33-4097-9C51-EDBCA9D3D068}"/>
    <dgm:cxn modelId="{0BA8C859-9514-4087-808F-49BBBB65E8C2}" type="presParOf" srcId="{7F5CDCBC-3BE1-4DC2-A5DC-0BBD7A9002C5}" destId="{677D4BFB-B38F-4ADC-B3C1-806DB482FCC5}" srcOrd="0" destOrd="0" presId="urn:microsoft.com/office/officeart/2005/8/layout/vList2"/>
    <dgm:cxn modelId="{99D9BF64-A52B-4536-9423-9045E20610F7}" type="presParOf" srcId="{7F5CDCBC-3BE1-4DC2-A5DC-0BBD7A9002C5}" destId="{78DE27FB-E3E6-44EA-ADFD-EAD8D764B5B2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 smtClean="0"/>
            <a:t>2024</a:t>
          </a:r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/>
            <a:t>61286,0 </a:t>
          </a:r>
          <a:r>
            <a:rPr lang="ru-RU" dirty="0"/>
            <a:t>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r>
            <a:rPr lang="ru-RU" dirty="0" smtClean="0"/>
            <a:t>2025</a:t>
          </a:r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44514,0 </a:t>
          </a:r>
          <a:r>
            <a:rPr lang="ru-RU" dirty="0"/>
            <a:t>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42733,0 </a:t>
          </a:r>
          <a:r>
            <a:rPr lang="ru-RU" dirty="0"/>
            <a:t>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  <a:ln>
          <a:solidFill>
            <a:schemeClr val="accent4"/>
          </a:solidFill>
        </a:ln>
      </dgm:spPr>
      <dgm:t>
        <a:bodyPr/>
        <a:lstStyle/>
        <a:p>
          <a:pPr algn="ctr"/>
          <a:r>
            <a:rPr lang="ru-RU" dirty="0" smtClean="0"/>
            <a:t>2026</a:t>
          </a:r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87BD1B68-7EE4-4D46-9CD2-781E1FC40A2B}" type="presOf" srcId="{86F16958-6883-4745-BB77-63DD9FD3B3C1}" destId="{4D9FF308-9180-4BB1-BB35-BDCD2049A3B2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0732F217-FA75-4E3E-9659-F4FEF6EB7DE5}" type="presOf" srcId="{0872440A-889C-4643-8BD1-4EB207BE2DCF}" destId="{6A84A4E5-A552-4305-8D1C-D3DC105AAA63}" srcOrd="0" destOrd="0" presId="urn:microsoft.com/office/officeart/2008/layout/LinedList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BDDA9EB1-239D-4C66-ADF6-517263F388E8}" type="presOf" srcId="{F978E680-9F78-4B6C-A33E-E3C37CC30AC6}" destId="{F13A1425-9BC2-4EE6-956C-60C73CAA182A}" srcOrd="0" destOrd="0" presId="urn:microsoft.com/office/officeart/2008/layout/LinedList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CA825054-93DC-4B9C-B889-377AB3CD02FC}" type="presOf" srcId="{86CBCAF2-E8DA-422F-A33D-2BCE71EA2720}" destId="{58A0A52C-BF7E-436E-87DD-06F814C156BB}" srcOrd="0" destOrd="0" presId="urn:microsoft.com/office/officeart/2008/layout/LinedList"/>
    <dgm:cxn modelId="{67CAFB7A-105B-4733-96EE-B86D7818280F}" type="presOf" srcId="{A0E60320-049A-4DDE-9022-FF2359B0A6D2}" destId="{0202BF9D-5674-450F-AFC8-ED808C2AAB84}" srcOrd="0" destOrd="0" presId="urn:microsoft.com/office/officeart/2008/layout/LinedList"/>
    <dgm:cxn modelId="{7E3C593E-784B-43C3-BF8C-72F397AEEF09}" type="presOf" srcId="{140C8280-25D8-4F5A-A26E-82E68EF1AB06}" destId="{8FB7DF51-B68D-47FC-BF27-B020C6335946}" srcOrd="0" destOrd="0" presId="urn:microsoft.com/office/officeart/2008/layout/LinedList"/>
    <dgm:cxn modelId="{25677CD7-2F08-41C4-A6E4-33DB269F16F0}" type="presOf" srcId="{E1890BDE-DD7F-40D6-BD1E-E93F00DFAEDA}" destId="{C12FE1D0-2D56-4E7B-9120-A327E5D8A8D1}" srcOrd="0" destOrd="0" presId="urn:microsoft.com/office/officeart/2008/layout/LinedList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766BA2CF-A95E-451A-8D57-71E132B5F157}" type="presParOf" srcId="{8FB7DF51-B68D-47FC-BF27-B020C6335946}" destId="{D7B6C6A8-86D9-4E11-B7F7-FC7CCCBE0690}" srcOrd="0" destOrd="0" presId="urn:microsoft.com/office/officeart/2008/layout/LinedList"/>
    <dgm:cxn modelId="{E1C9CE88-4036-491F-A0B8-79645793CF76}" type="presParOf" srcId="{8FB7DF51-B68D-47FC-BF27-B020C6335946}" destId="{7831DD60-45FF-4349-89E7-ECE90BD04EBB}" srcOrd="1" destOrd="0" presId="urn:microsoft.com/office/officeart/2008/layout/LinedList"/>
    <dgm:cxn modelId="{4330EE8C-F153-4156-BF83-B9E9F4D5ECAC}" type="presParOf" srcId="{7831DD60-45FF-4349-89E7-ECE90BD04EBB}" destId="{F13A1425-9BC2-4EE6-956C-60C73CAA182A}" srcOrd="0" destOrd="0" presId="urn:microsoft.com/office/officeart/2008/layout/LinedList"/>
    <dgm:cxn modelId="{43DE30B9-1483-46F8-81A5-40823A0613B1}" type="presParOf" srcId="{7831DD60-45FF-4349-89E7-ECE90BD04EBB}" destId="{C3F664F4-BCA0-44C2-B7BA-DF7A1D33F4BB}" srcOrd="1" destOrd="0" presId="urn:microsoft.com/office/officeart/2008/layout/LinedList"/>
    <dgm:cxn modelId="{159D13E5-9920-4BB8-8B24-09283A3F785A}" type="presParOf" srcId="{C3F664F4-BCA0-44C2-B7BA-DF7A1D33F4BB}" destId="{62B35ED8-DE24-4CC2-ACFB-6BA7C0CBD7F1}" srcOrd="0" destOrd="0" presId="urn:microsoft.com/office/officeart/2008/layout/LinedList"/>
    <dgm:cxn modelId="{D613BADB-6838-452A-AF88-2BB0AD752ABE}" type="presParOf" srcId="{C3F664F4-BCA0-44C2-B7BA-DF7A1D33F4BB}" destId="{9AE84A40-7C52-4D67-AAD4-93AA676D868F}" srcOrd="1" destOrd="0" presId="urn:microsoft.com/office/officeart/2008/layout/LinedList"/>
    <dgm:cxn modelId="{D1DE3B76-3FB8-43E7-9060-A92065047F34}" type="presParOf" srcId="{9AE84A40-7C52-4D67-AAD4-93AA676D868F}" destId="{649244D2-FD62-43CC-B8F8-EC2228AE0D01}" srcOrd="0" destOrd="0" presId="urn:microsoft.com/office/officeart/2008/layout/LinedList"/>
    <dgm:cxn modelId="{877C2A16-0DF1-4DAF-885F-8F23C74A23AE}" type="presParOf" srcId="{9AE84A40-7C52-4D67-AAD4-93AA676D868F}" destId="{6A84A4E5-A552-4305-8D1C-D3DC105AAA63}" srcOrd="1" destOrd="0" presId="urn:microsoft.com/office/officeart/2008/layout/LinedList"/>
    <dgm:cxn modelId="{E3D8F791-AF24-4FA8-A1AD-BF3B9D4BEB82}" type="presParOf" srcId="{9AE84A40-7C52-4D67-AAD4-93AA676D868F}" destId="{5C968E4A-DFB9-4003-93C3-932B3C6CF5D8}" srcOrd="2" destOrd="0" presId="urn:microsoft.com/office/officeart/2008/layout/LinedList"/>
    <dgm:cxn modelId="{5C8D6796-8F9A-46B2-8094-99BA39245B82}" type="presParOf" srcId="{C3F664F4-BCA0-44C2-B7BA-DF7A1D33F4BB}" destId="{DC0CD827-664E-4595-A6D4-8E86230C7F93}" srcOrd="2" destOrd="0" presId="urn:microsoft.com/office/officeart/2008/layout/LinedList"/>
    <dgm:cxn modelId="{EFF326E7-1675-4B98-AB9A-E0E4D4966741}" type="presParOf" srcId="{C3F664F4-BCA0-44C2-B7BA-DF7A1D33F4BB}" destId="{A4896BC0-666F-46F6-A532-1008A831A1C9}" srcOrd="3" destOrd="0" presId="urn:microsoft.com/office/officeart/2008/layout/LinedList"/>
    <dgm:cxn modelId="{40405588-8879-4B1C-979A-B33D32BFA7BB}" type="presParOf" srcId="{8FB7DF51-B68D-47FC-BF27-B020C6335946}" destId="{B504ABE0-DD27-413C-9402-48D782FBED83}" srcOrd="2" destOrd="0" presId="urn:microsoft.com/office/officeart/2008/layout/LinedList"/>
    <dgm:cxn modelId="{956F31CD-E4FD-4EFC-B109-04982DB85E03}" type="presParOf" srcId="{8FB7DF51-B68D-47FC-BF27-B020C6335946}" destId="{A8A4A7C1-20A5-481C-B94B-94F41620345F}" srcOrd="3" destOrd="0" presId="urn:microsoft.com/office/officeart/2008/layout/LinedList"/>
    <dgm:cxn modelId="{B37338A3-8CDE-4AA5-BF01-78F812FDF6C9}" type="presParOf" srcId="{A8A4A7C1-20A5-481C-B94B-94F41620345F}" destId="{C12FE1D0-2D56-4E7B-9120-A327E5D8A8D1}" srcOrd="0" destOrd="0" presId="urn:microsoft.com/office/officeart/2008/layout/LinedList"/>
    <dgm:cxn modelId="{1B5CE35A-94F3-4F53-B966-86AC7AF3A15B}" type="presParOf" srcId="{A8A4A7C1-20A5-481C-B94B-94F41620345F}" destId="{237600DF-0BD2-44AC-8461-267CA3918DE1}" srcOrd="1" destOrd="0" presId="urn:microsoft.com/office/officeart/2008/layout/LinedList"/>
    <dgm:cxn modelId="{4781E17F-65F6-48E2-A1A2-2D70547BDB85}" type="presParOf" srcId="{237600DF-0BD2-44AC-8461-267CA3918DE1}" destId="{611F148F-A706-4927-84BF-F8D15E90340D}" srcOrd="0" destOrd="0" presId="urn:microsoft.com/office/officeart/2008/layout/LinedList"/>
    <dgm:cxn modelId="{2799A8A0-43AD-4053-AA5D-2A76E20ED976}" type="presParOf" srcId="{237600DF-0BD2-44AC-8461-267CA3918DE1}" destId="{8C0DBC15-45F5-40E2-B58B-E0F96D6030BB}" srcOrd="1" destOrd="0" presId="urn:microsoft.com/office/officeart/2008/layout/LinedList"/>
    <dgm:cxn modelId="{B84DD65E-378A-4F63-8141-C77C2D4ACF96}" type="presParOf" srcId="{8C0DBC15-45F5-40E2-B58B-E0F96D6030BB}" destId="{C54C74EF-DA3D-49CC-8DC1-09B0490F3365}" srcOrd="0" destOrd="0" presId="urn:microsoft.com/office/officeart/2008/layout/LinedList"/>
    <dgm:cxn modelId="{010E7E99-D387-4888-8498-738E5844FEA2}" type="presParOf" srcId="{8C0DBC15-45F5-40E2-B58B-E0F96D6030BB}" destId="{58A0A52C-BF7E-436E-87DD-06F814C156BB}" srcOrd="1" destOrd="0" presId="urn:microsoft.com/office/officeart/2008/layout/LinedList"/>
    <dgm:cxn modelId="{A9289FF6-5D83-4413-8B9E-074BE8D4F42C}" type="presParOf" srcId="{8C0DBC15-45F5-40E2-B58B-E0F96D6030BB}" destId="{A77009F8-8469-40D7-ADBE-C7232FC5FE9C}" srcOrd="2" destOrd="0" presId="urn:microsoft.com/office/officeart/2008/layout/LinedList"/>
    <dgm:cxn modelId="{D164019A-3D15-460E-93C9-BBC749ADD636}" type="presParOf" srcId="{237600DF-0BD2-44AC-8461-267CA3918DE1}" destId="{8ED002A2-2FB6-4C91-A49D-53726B40DF8D}" srcOrd="2" destOrd="0" presId="urn:microsoft.com/office/officeart/2008/layout/LinedList"/>
    <dgm:cxn modelId="{54BA519B-4D95-4DD1-AB3C-2CC3344656D7}" type="presParOf" srcId="{237600DF-0BD2-44AC-8461-267CA3918DE1}" destId="{327DE62A-FB10-4647-9D65-A3989E5EAB34}" srcOrd="3" destOrd="0" presId="urn:microsoft.com/office/officeart/2008/layout/LinedList"/>
    <dgm:cxn modelId="{1BBB0B98-E735-4259-BC18-5236B1E4E278}" type="presParOf" srcId="{8FB7DF51-B68D-47FC-BF27-B020C6335946}" destId="{6543005E-3F94-4306-A691-6768B3CC884F}" srcOrd="4" destOrd="0" presId="urn:microsoft.com/office/officeart/2008/layout/LinedList"/>
    <dgm:cxn modelId="{68355269-8612-4CFA-B063-4AE71CF04577}" type="presParOf" srcId="{8FB7DF51-B68D-47FC-BF27-B020C6335946}" destId="{5A836A5A-F824-4A2B-AC6F-EC8CE78C06C0}" srcOrd="5" destOrd="0" presId="urn:microsoft.com/office/officeart/2008/layout/LinedList"/>
    <dgm:cxn modelId="{19FC4122-ED79-4775-86B1-8B751F0ECC3D}" type="presParOf" srcId="{5A836A5A-F824-4A2B-AC6F-EC8CE78C06C0}" destId="{0202BF9D-5674-450F-AFC8-ED808C2AAB84}" srcOrd="0" destOrd="0" presId="urn:microsoft.com/office/officeart/2008/layout/LinedList"/>
    <dgm:cxn modelId="{A523A3C8-A5A7-453F-9FDC-0D8E5CF20F16}" type="presParOf" srcId="{5A836A5A-F824-4A2B-AC6F-EC8CE78C06C0}" destId="{F8B201DC-6ACD-4D97-A612-3F04183911A1}" srcOrd="1" destOrd="0" presId="urn:microsoft.com/office/officeart/2008/layout/LinedList"/>
    <dgm:cxn modelId="{33FCF537-C894-4CA1-A74A-E5811ACC9FC8}" type="presParOf" srcId="{F8B201DC-6ACD-4D97-A612-3F04183911A1}" destId="{099AC797-92A9-4FA8-A06F-74F75DCC6AA2}" srcOrd="0" destOrd="0" presId="urn:microsoft.com/office/officeart/2008/layout/LinedList"/>
    <dgm:cxn modelId="{D5A8AE2C-65F5-4252-8100-404297F4C759}" type="presParOf" srcId="{F8B201DC-6ACD-4D97-A612-3F04183911A1}" destId="{4014FB8C-94FE-4B0D-92E6-B686C897D79A}" srcOrd="1" destOrd="0" presId="urn:microsoft.com/office/officeart/2008/layout/LinedList"/>
    <dgm:cxn modelId="{279D30B6-4EE4-4AD4-9A1C-98E25FC9800A}" type="presParOf" srcId="{4014FB8C-94FE-4B0D-92E6-B686C897D79A}" destId="{57CC9014-0481-4226-92DC-AF2DB1838646}" srcOrd="0" destOrd="0" presId="urn:microsoft.com/office/officeart/2008/layout/LinedList"/>
    <dgm:cxn modelId="{D756D57A-59FA-4EAC-B396-A4E0DDDE33E6}" type="presParOf" srcId="{4014FB8C-94FE-4B0D-92E6-B686C897D79A}" destId="{4D9FF308-9180-4BB1-BB35-BDCD2049A3B2}" srcOrd="1" destOrd="0" presId="urn:microsoft.com/office/officeart/2008/layout/LinedList"/>
    <dgm:cxn modelId="{C2C7DEC3-244B-4459-A27D-B094C2B1D90C}" type="presParOf" srcId="{4014FB8C-94FE-4B0D-92E6-B686C897D79A}" destId="{89E5D9E9-C915-42E9-8DE9-50C3D9F31863}" srcOrd="2" destOrd="0" presId="urn:microsoft.com/office/officeart/2008/layout/LinedList"/>
    <dgm:cxn modelId="{D2175A33-5B61-4ACA-AD60-EDD6BB211A53}" type="presParOf" srcId="{F8B201DC-6ACD-4D97-A612-3F04183911A1}" destId="{D7C510CE-AFB7-4FC7-B645-7377DCFE0CF5}" srcOrd="2" destOrd="0" presId="urn:microsoft.com/office/officeart/2008/layout/LinedList"/>
    <dgm:cxn modelId="{8B72543A-D894-4482-AD1B-8B7482888AAD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D97F8E-7B56-49B7-B710-2891C7EC6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EF4B3-2AA8-4D4D-B627-F388C363BCF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ЖИЛИЩНОЕ ХОЗЯЙСТВО</a:t>
          </a:r>
          <a:endParaRPr lang="ru-RU" sz="1400" dirty="0"/>
        </a:p>
      </dgm:t>
    </dgm:pt>
    <dgm:pt modelId="{4FB295EC-BCDC-45BA-A41C-72488ED26808}" type="parTrans" cxnId="{7AF7C097-966E-4BE9-BDE3-04B145F9AE50}">
      <dgm:prSet/>
      <dgm:spPr/>
      <dgm:t>
        <a:bodyPr/>
        <a:lstStyle/>
        <a:p>
          <a:endParaRPr lang="ru-RU" sz="1800"/>
        </a:p>
      </dgm:t>
    </dgm:pt>
    <dgm:pt modelId="{113C8B38-A5BF-40CA-9910-2C826D7A16B4}" type="sibTrans" cxnId="{7AF7C097-966E-4BE9-BDE3-04B145F9AE50}">
      <dgm:prSet/>
      <dgm:spPr/>
      <dgm:t>
        <a:bodyPr/>
        <a:lstStyle/>
        <a:p>
          <a:endParaRPr lang="ru-RU" sz="1800"/>
        </a:p>
      </dgm:t>
    </dgm:pt>
    <dgm:pt modelId="{7638B184-E041-469F-9DEB-AA48DEF16699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уплата обязательных взносов на капитальный ремонт общего имущества в многоквартирных домах</a:t>
          </a:r>
          <a:endParaRPr lang="ru-RU" sz="1200" dirty="0"/>
        </a:p>
      </dgm:t>
    </dgm:pt>
    <dgm:pt modelId="{44846041-113A-489E-97CB-E5E05E54FDE2}" type="parTrans" cxnId="{6D6D7741-22C9-4A93-868C-588A6EE64325}">
      <dgm:prSet/>
      <dgm:spPr/>
      <dgm:t>
        <a:bodyPr/>
        <a:lstStyle/>
        <a:p>
          <a:endParaRPr lang="ru-RU" sz="1800"/>
        </a:p>
      </dgm:t>
    </dgm:pt>
    <dgm:pt modelId="{662322F8-2EF5-4C02-86F4-E8130AE55698}" type="sibTrans" cxnId="{6D6D7741-22C9-4A93-868C-588A6EE64325}">
      <dgm:prSet/>
      <dgm:spPr/>
      <dgm:t>
        <a:bodyPr/>
        <a:lstStyle/>
        <a:p>
          <a:endParaRPr lang="ru-RU" sz="1800"/>
        </a:p>
      </dgm:t>
    </dgm:pt>
    <dgm:pt modelId="{0617695F-801A-49DF-A507-AD9BBB9F811B}">
      <dgm:prSet phldrT="[Текст]" custT="1"/>
      <dgm:spPr>
        <a:solidFill>
          <a:srgbClr val="0A7D90"/>
        </a:solidFill>
      </dgm:spPr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КОММУНАЛЬНОЕ ХОЗЯЙСТВО</a:t>
          </a:r>
          <a:endParaRPr lang="ru-RU" sz="1400" dirty="0"/>
        </a:p>
      </dgm:t>
    </dgm:pt>
    <dgm:pt modelId="{CA85A1E3-3CD9-4CB4-9730-9B85414A942A}" type="parTrans" cxnId="{652FBCE4-4878-4851-B52D-C776B3656859}">
      <dgm:prSet/>
      <dgm:spPr/>
      <dgm:t>
        <a:bodyPr/>
        <a:lstStyle/>
        <a:p>
          <a:endParaRPr lang="ru-RU" sz="1800"/>
        </a:p>
      </dgm:t>
    </dgm:pt>
    <dgm:pt modelId="{C8BB189F-3918-40C0-A00D-DD8927385BE7}" type="sibTrans" cxnId="{652FBCE4-4878-4851-B52D-C776B3656859}">
      <dgm:prSet/>
      <dgm:spPr/>
      <dgm:t>
        <a:bodyPr/>
        <a:lstStyle/>
        <a:p>
          <a:endParaRPr lang="ru-RU" sz="1800"/>
        </a:p>
      </dgm:t>
    </dgm:pt>
    <dgm:pt modelId="{3C4D3A5C-927F-42FF-BBCA-99CF39491A12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организация в границах сельских поселений электро-, тепло-, газо- и водоснабжения населения, водоотведения в пределах полномочий, установленных законодательством РФ</a:t>
          </a:r>
        </a:p>
      </dgm:t>
    </dgm:pt>
    <dgm:pt modelId="{EF1802E4-E688-4D19-A076-4951AFA261BE}" type="sibTrans" cxnId="{2F930CF7-C819-498E-B32E-58F3272655BF}">
      <dgm:prSet/>
      <dgm:spPr/>
      <dgm:t>
        <a:bodyPr/>
        <a:lstStyle/>
        <a:p>
          <a:endParaRPr lang="ru-RU" sz="1800"/>
        </a:p>
      </dgm:t>
    </dgm:pt>
    <dgm:pt modelId="{0FB974DE-7A67-4FB1-9CA6-C5E0C47F20D5}" type="parTrans" cxnId="{2F930CF7-C819-498E-B32E-58F3272655BF}">
      <dgm:prSet/>
      <dgm:spPr/>
      <dgm:t>
        <a:bodyPr/>
        <a:lstStyle/>
        <a:p>
          <a:endParaRPr lang="ru-RU" sz="1800"/>
        </a:p>
      </dgm:t>
    </dgm:pt>
    <dgm:pt modelId="{D26899AB-7418-4BA4-9662-1032B6961B25}">
      <dgm:prSet custT="1"/>
      <dgm:spPr/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софинансирование</a:t>
          </a:r>
          <a:r>
            <a:rPr lang="ru-RU" sz="1200" dirty="0" smtClean="0">
              <a:solidFill>
                <a:schemeClr val="tx1"/>
              </a:solidFill>
            </a:rPr>
            <a:t> инициативных проектов (капитальный ремонт водопровода с </a:t>
          </a:r>
          <a:r>
            <a:rPr lang="ru-RU" sz="1200" dirty="0" err="1" smtClean="0">
              <a:solidFill>
                <a:schemeClr val="tx1"/>
              </a:solidFill>
            </a:rPr>
            <a:t>Красногорье</a:t>
          </a:r>
          <a:r>
            <a:rPr lang="ru-RU" sz="1200" dirty="0" smtClean="0">
              <a:solidFill>
                <a:schemeClr val="tx1"/>
              </a:solidFill>
            </a:rPr>
            <a:t>)</a:t>
          </a:r>
          <a:endParaRPr lang="ru-RU" sz="1200" dirty="0">
            <a:solidFill>
              <a:schemeClr val="tx1"/>
            </a:solidFill>
          </a:endParaRPr>
        </a:p>
      </dgm:t>
    </dgm:pt>
    <dgm:pt modelId="{E6426DFE-4BC7-4D5B-A33B-9BB1E8AD61F2}" type="parTrans" cxnId="{07152D06-16F6-4BA1-93F3-965222A5FDF4}">
      <dgm:prSet/>
      <dgm:spPr/>
      <dgm:t>
        <a:bodyPr/>
        <a:lstStyle/>
        <a:p>
          <a:endParaRPr lang="ru-RU" sz="1800"/>
        </a:p>
      </dgm:t>
    </dgm:pt>
    <dgm:pt modelId="{CAF26556-4A29-4B69-98B1-2EF157FDCA85}" type="sibTrans" cxnId="{07152D06-16F6-4BA1-93F3-965222A5FDF4}">
      <dgm:prSet/>
      <dgm:spPr/>
      <dgm:t>
        <a:bodyPr/>
        <a:lstStyle/>
        <a:p>
          <a:endParaRPr lang="ru-RU" sz="1800"/>
        </a:p>
      </dgm:t>
    </dgm:pt>
    <dgm:pt modelId="{7F5CDCBC-3BE1-4DC2-A5DC-0BBD7A9002C5}" type="pres">
      <dgm:prSet presAssocID="{63D97F8E-7B56-49B7-B710-2891C7EC6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D4BFB-B38F-4ADC-B3C1-806DB482FCC5}" type="pres">
      <dgm:prSet presAssocID="{6EFEF4B3-2AA8-4D4D-B627-F388C363BC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E27FB-E3E6-44EA-ADFD-EAD8D764B5B2}" type="pres">
      <dgm:prSet presAssocID="{6EFEF4B3-2AA8-4D4D-B627-F388C363BCF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19921-CE68-4141-B353-E8347DC049D5}" type="pres">
      <dgm:prSet presAssocID="{0617695F-801A-49DF-A507-AD9BBB9F81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0FCA7-60CB-4DD9-98DA-D4D7C15C4E76}" type="pres">
      <dgm:prSet presAssocID="{0617695F-801A-49DF-A507-AD9BBB9F81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E7F22-7D39-4F8F-817E-6B769E52DABC}" type="presOf" srcId="{6EFEF4B3-2AA8-4D4D-B627-F388C363BCFC}" destId="{677D4BFB-B38F-4ADC-B3C1-806DB482FCC5}" srcOrd="0" destOrd="0" presId="urn:microsoft.com/office/officeart/2005/8/layout/vList2"/>
    <dgm:cxn modelId="{2F930CF7-C819-498E-B32E-58F3272655BF}" srcId="{0617695F-801A-49DF-A507-AD9BBB9F811B}" destId="{3C4D3A5C-927F-42FF-BBCA-99CF39491A12}" srcOrd="0" destOrd="0" parTransId="{0FB974DE-7A67-4FB1-9CA6-C5E0C47F20D5}" sibTransId="{EF1802E4-E688-4D19-A076-4951AFA261BE}"/>
    <dgm:cxn modelId="{ADB1B09E-1CAA-49A6-8E74-E3A0A9D0EF2D}" type="presOf" srcId="{D26899AB-7418-4BA4-9662-1032B6961B25}" destId="{A4B0FCA7-60CB-4DD9-98DA-D4D7C15C4E76}" srcOrd="0" destOrd="1" presId="urn:microsoft.com/office/officeart/2005/8/layout/vList2"/>
    <dgm:cxn modelId="{C6A7F01B-FD62-40C5-9805-DC8B0B366899}" type="presOf" srcId="{7638B184-E041-469F-9DEB-AA48DEF16699}" destId="{78DE27FB-E3E6-44EA-ADFD-EAD8D764B5B2}" srcOrd="0" destOrd="0" presId="urn:microsoft.com/office/officeart/2005/8/layout/vList2"/>
    <dgm:cxn modelId="{652FBCE4-4878-4851-B52D-C776B3656859}" srcId="{63D97F8E-7B56-49B7-B710-2891C7EC6614}" destId="{0617695F-801A-49DF-A507-AD9BBB9F811B}" srcOrd="1" destOrd="0" parTransId="{CA85A1E3-3CD9-4CB4-9730-9B85414A942A}" sibTransId="{C8BB189F-3918-40C0-A00D-DD8927385BE7}"/>
    <dgm:cxn modelId="{7AF7C097-966E-4BE9-BDE3-04B145F9AE50}" srcId="{63D97F8E-7B56-49B7-B710-2891C7EC6614}" destId="{6EFEF4B3-2AA8-4D4D-B627-F388C363BCFC}" srcOrd="0" destOrd="0" parTransId="{4FB295EC-BCDC-45BA-A41C-72488ED26808}" sibTransId="{113C8B38-A5BF-40CA-9910-2C826D7A16B4}"/>
    <dgm:cxn modelId="{639D5906-1BD5-4BAA-BEDA-2D12C239126B}" type="presOf" srcId="{3C4D3A5C-927F-42FF-BBCA-99CF39491A12}" destId="{A4B0FCA7-60CB-4DD9-98DA-D4D7C15C4E76}" srcOrd="0" destOrd="0" presId="urn:microsoft.com/office/officeart/2005/8/layout/vList2"/>
    <dgm:cxn modelId="{07152D06-16F6-4BA1-93F3-965222A5FDF4}" srcId="{0617695F-801A-49DF-A507-AD9BBB9F811B}" destId="{D26899AB-7418-4BA4-9662-1032B6961B25}" srcOrd="1" destOrd="0" parTransId="{E6426DFE-4BC7-4D5B-A33B-9BB1E8AD61F2}" sibTransId="{CAF26556-4A29-4B69-98B1-2EF157FDCA85}"/>
    <dgm:cxn modelId="{DDB0104F-BDD0-4E0E-8332-4DDF4B680BB9}" type="presOf" srcId="{0617695F-801A-49DF-A507-AD9BBB9F811B}" destId="{E9319921-CE68-4141-B353-E8347DC049D5}" srcOrd="0" destOrd="0" presId="urn:microsoft.com/office/officeart/2005/8/layout/vList2"/>
    <dgm:cxn modelId="{4544D693-6471-4B2F-AEC8-4B6FB9305609}" type="presOf" srcId="{63D97F8E-7B56-49B7-B710-2891C7EC6614}" destId="{7F5CDCBC-3BE1-4DC2-A5DC-0BBD7A9002C5}" srcOrd="0" destOrd="0" presId="urn:microsoft.com/office/officeart/2005/8/layout/vList2"/>
    <dgm:cxn modelId="{6D6D7741-22C9-4A93-868C-588A6EE64325}" srcId="{6EFEF4B3-2AA8-4D4D-B627-F388C363BCFC}" destId="{7638B184-E041-469F-9DEB-AA48DEF16699}" srcOrd="0" destOrd="0" parTransId="{44846041-113A-489E-97CB-E5E05E54FDE2}" sibTransId="{662322F8-2EF5-4C02-86F4-E8130AE55698}"/>
    <dgm:cxn modelId="{2F242D97-7971-4757-9905-958A0BF27DEF}" type="presParOf" srcId="{7F5CDCBC-3BE1-4DC2-A5DC-0BBD7A9002C5}" destId="{677D4BFB-B38F-4ADC-B3C1-806DB482FCC5}" srcOrd="0" destOrd="0" presId="urn:microsoft.com/office/officeart/2005/8/layout/vList2"/>
    <dgm:cxn modelId="{4383208B-8A81-4865-9CD6-2006C9A6B9FA}" type="presParOf" srcId="{7F5CDCBC-3BE1-4DC2-A5DC-0BBD7A9002C5}" destId="{78DE27FB-E3E6-44EA-ADFD-EAD8D764B5B2}" srcOrd="1" destOrd="0" presId="urn:microsoft.com/office/officeart/2005/8/layout/vList2"/>
    <dgm:cxn modelId="{D7BB85D1-E6AD-4EAB-ACF6-522E2ED0C32C}" type="presParOf" srcId="{7F5CDCBC-3BE1-4DC2-A5DC-0BBD7A9002C5}" destId="{E9319921-CE68-4141-B353-E8347DC049D5}" srcOrd="2" destOrd="0" presId="urn:microsoft.com/office/officeart/2005/8/layout/vList2"/>
    <dgm:cxn modelId="{3882BEFC-6730-4487-A9BD-0278361E05FF}" type="presParOf" srcId="{7F5CDCBC-3BE1-4DC2-A5DC-0BBD7A9002C5}" destId="{A4B0FCA7-60CB-4DD9-98DA-D4D7C15C4E76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3D97F8E-7B56-49B7-B710-2891C7EC6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EF4B3-2AA8-4D4D-B627-F388C363BCFC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БЛАГОУСТРОЙСТВО</a:t>
          </a:r>
          <a:endParaRPr lang="ru-RU" sz="1400" dirty="0"/>
        </a:p>
      </dgm:t>
    </dgm:pt>
    <dgm:pt modelId="{4FB295EC-BCDC-45BA-A41C-72488ED26808}" type="parTrans" cxnId="{7AF7C097-966E-4BE9-BDE3-04B145F9AE50}">
      <dgm:prSet/>
      <dgm:spPr/>
      <dgm:t>
        <a:bodyPr/>
        <a:lstStyle/>
        <a:p>
          <a:endParaRPr lang="ru-RU"/>
        </a:p>
      </dgm:t>
    </dgm:pt>
    <dgm:pt modelId="{113C8B38-A5BF-40CA-9910-2C826D7A16B4}" type="sibTrans" cxnId="{7AF7C097-966E-4BE9-BDE3-04B145F9AE50}">
      <dgm:prSet/>
      <dgm:spPr/>
      <dgm:t>
        <a:bodyPr/>
        <a:lstStyle/>
        <a:p>
          <a:endParaRPr lang="ru-RU"/>
        </a:p>
      </dgm:t>
    </dgm:pt>
    <dgm:pt modelId="{7638B184-E041-469F-9DEB-AA48DEF16699}">
      <dgm:prSet phldrT="[Текст]" custT="1"/>
      <dgm:spPr/>
      <dgm:t>
        <a:bodyPr/>
        <a:lstStyle/>
        <a:p>
          <a:pPr algn="l"/>
          <a:r>
            <a:rPr lang="ru-RU" sz="1200" dirty="0">
              <a:solidFill>
                <a:prstClr val="black"/>
              </a:solidFill>
            </a:rPr>
            <a:t>приобретение контейнерных площадок на территории сельских поселений;</a:t>
          </a:r>
          <a:endParaRPr lang="ru-RU" sz="1200" dirty="0"/>
        </a:p>
      </dgm:t>
    </dgm:pt>
    <dgm:pt modelId="{44846041-113A-489E-97CB-E5E05E54FDE2}" type="parTrans" cxnId="{6D6D7741-22C9-4A93-868C-588A6EE64325}">
      <dgm:prSet/>
      <dgm:spPr/>
      <dgm:t>
        <a:bodyPr/>
        <a:lstStyle/>
        <a:p>
          <a:endParaRPr lang="ru-RU"/>
        </a:p>
      </dgm:t>
    </dgm:pt>
    <dgm:pt modelId="{662322F8-2EF5-4C02-86F4-E8130AE55698}" type="sibTrans" cxnId="{6D6D7741-22C9-4A93-868C-588A6EE64325}">
      <dgm:prSet/>
      <dgm:spPr/>
      <dgm:t>
        <a:bodyPr/>
        <a:lstStyle/>
        <a:p>
          <a:endParaRPr lang="ru-RU"/>
        </a:p>
      </dgm:t>
    </dgm:pt>
    <dgm:pt modelId="{6B17F60C-BAA2-4773-B0C6-634355C56D80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ликвидация несанкционированной свалки, не отвечающей требованиям природоохранного законодательства </a:t>
          </a:r>
          <a:r>
            <a:rPr lang="ru-RU" sz="1200" dirty="0" smtClean="0">
              <a:solidFill>
                <a:schemeClr val="tx1"/>
              </a:solidFill>
            </a:rPr>
            <a:t>РФ</a:t>
          </a:r>
          <a:endParaRPr lang="ru-RU" sz="1200" dirty="0">
            <a:solidFill>
              <a:schemeClr val="tx1"/>
            </a:solidFill>
          </a:endParaRPr>
        </a:p>
      </dgm:t>
    </dgm:pt>
    <dgm:pt modelId="{2B9925E6-01B6-4626-AA53-288039C3A7E6}" type="sibTrans" cxnId="{FF5DF1AE-D842-45E7-99AF-ECFC74BC583B}">
      <dgm:prSet/>
      <dgm:spPr/>
      <dgm:t>
        <a:bodyPr/>
        <a:lstStyle/>
        <a:p>
          <a:endParaRPr lang="ru-RU"/>
        </a:p>
      </dgm:t>
    </dgm:pt>
    <dgm:pt modelId="{2CCCE940-E6D2-4E88-BE8E-17A28FC4AB3C}" type="parTrans" cxnId="{FF5DF1AE-D842-45E7-99AF-ECFC74BC583B}">
      <dgm:prSet/>
      <dgm:spPr/>
      <dgm:t>
        <a:bodyPr/>
        <a:lstStyle/>
        <a:p>
          <a:endParaRPr lang="ru-RU"/>
        </a:p>
      </dgm:t>
    </dgm:pt>
    <dgm:pt modelId="{0617695F-801A-49DF-A507-AD9BBB9F811B}">
      <dgm:prSet phldrT="[Текст]" custT="1"/>
      <dgm:spPr/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ОХРАНА ОКРУЖАЮЩЕЙ СРЕДЫ</a:t>
          </a:r>
          <a:endParaRPr lang="ru-RU" sz="1400" dirty="0"/>
        </a:p>
      </dgm:t>
    </dgm:pt>
    <dgm:pt modelId="{C8BB189F-3918-40C0-A00D-DD8927385BE7}" type="sibTrans" cxnId="{652FBCE4-4878-4851-B52D-C776B3656859}">
      <dgm:prSet/>
      <dgm:spPr/>
      <dgm:t>
        <a:bodyPr/>
        <a:lstStyle/>
        <a:p>
          <a:endParaRPr lang="ru-RU"/>
        </a:p>
      </dgm:t>
    </dgm:pt>
    <dgm:pt modelId="{CA85A1E3-3CD9-4CB4-9730-9B85414A942A}" type="parTrans" cxnId="{652FBCE4-4878-4851-B52D-C776B3656859}">
      <dgm:prSet/>
      <dgm:spPr/>
      <dgm:t>
        <a:bodyPr/>
        <a:lstStyle/>
        <a:p>
          <a:endParaRPr lang="ru-RU"/>
        </a:p>
      </dgm:t>
    </dgm:pt>
    <dgm:pt modelId="{7F5CDCBC-3BE1-4DC2-A5DC-0BBD7A9002C5}" type="pres">
      <dgm:prSet presAssocID="{63D97F8E-7B56-49B7-B710-2891C7EC6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D4BFB-B38F-4ADC-B3C1-806DB482FCC5}" type="pres">
      <dgm:prSet presAssocID="{6EFEF4B3-2AA8-4D4D-B627-F388C363BCFC}" presName="parentText" presStyleLbl="node1" presStyleIdx="0" presStyleCnt="2" custScaleY="135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E27FB-E3E6-44EA-ADFD-EAD8D764B5B2}" type="pres">
      <dgm:prSet presAssocID="{6EFEF4B3-2AA8-4D4D-B627-F388C363BCF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19921-CE68-4141-B353-E8347DC049D5}" type="pres">
      <dgm:prSet presAssocID="{0617695F-801A-49DF-A507-AD9BBB9F81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0FCA7-60CB-4DD9-98DA-D4D7C15C4E76}" type="pres">
      <dgm:prSet presAssocID="{0617695F-801A-49DF-A507-AD9BBB9F81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E7F22-7D39-4F8F-817E-6B769E52DABC}" type="presOf" srcId="{6EFEF4B3-2AA8-4D4D-B627-F388C363BCFC}" destId="{677D4BFB-B38F-4ADC-B3C1-806DB482FCC5}" srcOrd="0" destOrd="0" presId="urn:microsoft.com/office/officeart/2005/8/layout/vList2"/>
    <dgm:cxn modelId="{C6A7F01B-FD62-40C5-9805-DC8B0B366899}" type="presOf" srcId="{7638B184-E041-469F-9DEB-AA48DEF16699}" destId="{78DE27FB-E3E6-44EA-ADFD-EAD8D764B5B2}" srcOrd="0" destOrd="0" presId="urn:microsoft.com/office/officeart/2005/8/layout/vList2"/>
    <dgm:cxn modelId="{652FBCE4-4878-4851-B52D-C776B3656859}" srcId="{63D97F8E-7B56-49B7-B710-2891C7EC6614}" destId="{0617695F-801A-49DF-A507-AD9BBB9F811B}" srcOrd="1" destOrd="0" parTransId="{CA85A1E3-3CD9-4CB4-9730-9B85414A942A}" sibTransId="{C8BB189F-3918-40C0-A00D-DD8927385BE7}"/>
    <dgm:cxn modelId="{7AF7C097-966E-4BE9-BDE3-04B145F9AE50}" srcId="{63D97F8E-7B56-49B7-B710-2891C7EC6614}" destId="{6EFEF4B3-2AA8-4D4D-B627-F388C363BCFC}" srcOrd="0" destOrd="0" parTransId="{4FB295EC-BCDC-45BA-A41C-72488ED26808}" sibTransId="{113C8B38-A5BF-40CA-9910-2C826D7A16B4}"/>
    <dgm:cxn modelId="{FF5DF1AE-D842-45E7-99AF-ECFC74BC583B}" srcId="{0617695F-801A-49DF-A507-AD9BBB9F811B}" destId="{6B17F60C-BAA2-4773-B0C6-634355C56D80}" srcOrd="0" destOrd="0" parTransId="{2CCCE940-E6D2-4E88-BE8E-17A28FC4AB3C}" sibTransId="{2B9925E6-01B6-4626-AA53-288039C3A7E6}"/>
    <dgm:cxn modelId="{DDB0104F-BDD0-4E0E-8332-4DDF4B680BB9}" type="presOf" srcId="{0617695F-801A-49DF-A507-AD9BBB9F811B}" destId="{E9319921-CE68-4141-B353-E8347DC049D5}" srcOrd="0" destOrd="0" presId="urn:microsoft.com/office/officeart/2005/8/layout/vList2"/>
    <dgm:cxn modelId="{34909B34-26CE-4FE0-9C99-07ED4EE2D8F6}" type="presOf" srcId="{6B17F60C-BAA2-4773-B0C6-634355C56D80}" destId="{A4B0FCA7-60CB-4DD9-98DA-D4D7C15C4E76}" srcOrd="0" destOrd="0" presId="urn:microsoft.com/office/officeart/2005/8/layout/vList2"/>
    <dgm:cxn modelId="{4544D693-6471-4B2F-AEC8-4B6FB9305609}" type="presOf" srcId="{63D97F8E-7B56-49B7-B710-2891C7EC6614}" destId="{7F5CDCBC-3BE1-4DC2-A5DC-0BBD7A9002C5}" srcOrd="0" destOrd="0" presId="urn:microsoft.com/office/officeart/2005/8/layout/vList2"/>
    <dgm:cxn modelId="{6D6D7741-22C9-4A93-868C-588A6EE64325}" srcId="{6EFEF4B3-2AA8-4D4D-B627-F388C363BCFC}" destId="{7638B184-E041-469F-9DEB-AA48DEF16699}" srcOrd="0" destOrd="0" parTransId="{44846041-113A-489E-97CB-E5E05E54FDE2}" sibTransId="{662322F8-2EF5-4C02-86F4-E8130AE55698}"/>
    <dgm:cxn modelId="{2F242D97-7971-4757-9905-958A0BF27DEF}" type="presParOf" srcId="{7F5CDCBC-3BE1-4DC2-A5DC-0BBD7A9002C5}" destId="{677D4BFB-B38F-4ADC-B3C1-806DB482FCC5}" srcOrd="0" destOrd="0" presId="urn:microsoft.com/office/officeart/2005/8/layout/vList2"/>
    <dgm:cxn modelId="{4383208B-8A81-4865-9CD6-2006C9A6B9FA}" type="presParOf" srcId="{7F5CDCBC-3BE1-4DC2-A5DC-0BBD7A9002C5}" destId="{78DE27FB-E3E6-44EA-ADFD-EAD8D764B5B2}" srcOrd="1" destOrd="0" presId="urn:microsoft.com/office/officeart/2005/8/layout/vList2"/>
    <dgm:cxn modelId="{D7BB85D1-E6AD-4EAB-ACF6-522E2ED0C32C}" type="presParOf" srcId="{7F5CDCBC-3BE1-4DC2-A5DC-0BBD7A9002C5}" destId="{E9319921-CE68-4141-B353-E8347DC049D5}" srcOrd="2" destOrd="0" presId="urn:microsoft.com/office/officeart/2005/8/layout/vList2"/>
    <dgm:cxn modelId="{3882BEFC-6730-4487-A9BD-0278361E05FF}" type="presParOf" srcId="{7F5CDCBC-3BE1-4DC2-A5DC-0BBD7A9002C5}" destId="{A4B0FCA7-60CB-4DD9-98DA-D4D7C15C4E76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295E6-92C4-497A-B658-1393789728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ED109E-B534-49A3-B204-E75E4AB48A57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Доходы, облагаемые НДФЛ</a:t>
          </a:r>
        </a:p>
      </dgm:t>
    </dgm:pt>
    <dgm:pt modelId="{134D78FE-3D9B-4EDB-9C2A-204C490224D3}" type="parTrans" cxnId="{7B6118E8-0B69-42B2-9EFD-7DE42E150E06}">
      <dgm:prSet/>
      <dgm:spPr/>
      <dgm:t>
        <a:bodyPr/>
        <a:lstStyle/>
        <a:p>
          <a:endParaRPr lang="ru-RU"/>
        </a:p>
      </dgm:t>
    </dgm:pt>
    <dgm:pt modelId="{933D4521-20DF-4717-A7FC-98B233D29ACA}" type="sibTrans" cxnId="{7B6118E8-0B69-42B2-9EFD-7DE42E150E06}">
      <dgm:prSet/>
      <dgm:spPr/>
      <dgm:t>
        <a:bodyPr/>
        <a:lstStyle/>
        <a:p>
          <a:endParaRPr lang="ru-RU"/>
        </a:p>
      </dgm:t>
    </dgm:pt>
    <dgm:pt modelId="{A4B4DCB9-F192-4885-8E5C-145FCE7FCF5C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Вознаграждение за выполнение трудовых или иных обязанностей;</a:t>
          </a:r>
        </a:p>
      </dgm:t>
    </dgm:pt>
    <dgm:pt modelId="{CBC64FC5-88C8-4206-8E1F-C5FDFF552A60}" type="parTrans" cxnId="{1207ADCF-63A3-4062-910D-4C00BCD60FEC}">
      <dgm:prSet/>
      <dgm:spPr/>
      <dgm:t>
        <a:bodyPr/>
        <a:lstStyle/>
        <a:p>
          <a:endParaRPr lang="ru-RU"/>
        </a:p>
      </dgm:t>
    </dgm:pt>
    <dgm:pt modelId="{F799C11B-D0C5-41AD-B2E0-F178BE00A266}" type="sibTrans" cxnId="{1207ADCF-63A3-4062-910D-4C00BCD60FEC}">
      <dgm:prSet/>
      <dgm:spPr/>
      <dgm:t>
        <a:bodyPr/>
        <a:lstStyle/>
        <a:p>
          <a:endParaRPr lang="ru-RU"/>
        </a:p>
      </dgm:t>
    </dgm:pt>
    <dgm:pt modelId="{26742C53-EC5D-4723-850B-59547F5A5BBF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От продажи имущества, находившегося в собственности менее 3 лет;</a:t>
          </a:r>
        </a:p>
      </dgm:t>
    </dgm:pt>
    <dgm:pt modelId="{8C69A741-E597-4873-8250-DED0652FBB4C}" type="parTrans" cxnId="{099FBE22-1D36-4A30-95B9-197F09EAFE93}">
      <dgm:prSet/>
      <dgm:spPr/>
      <dgm:t>
        <a:bodyPr/>
        <a:lstStyle/>
        <a:p>
          <a:endParaRPr lang="ru-RU"/>
        </a:p>
      </dgm:t>
    </dgm:pt>
    <dgm:pt modelId="{8B3BCDE7-12FC-446D-A4A3-951B98EFD1D2}" type="sibTrans" cxnId="{099FBE22-1D36-4A30-95B9-197F09EAFE93}">
      <dgm:prSet/>
      <dgm:spPr/>
      <dgm:t>
        <a:bodyPr/>
        <a:lstStyle/>
        <a:p>
          <a:endParaRPr lang="ru-RU"/>
        </a:p>
      </dgm:t>
    </dgm:pt>
    <dgm:pt modelId="{0D472F78-4995-4618-95B3-48862117956B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От сдачи имущества в аренду;</a:t>
          </a:r>
        </a:p>
      </dgm:t>
    </dgm:pt>
    <dgm:pt modelId="{ECCE1EB2-6E2D-462F-A8E2-9653826F9F49}" type="parTrans" cxnId="{FAC737D0-4C30-41C0-A760-4BCB92D3BF37}">
      <dgm:prSet/>
      <dgm:spPr/>
      <dgm:t>
        <a:bodyPr/>
        <a:lstStyle/>
        <a:p>
          <a:endParaRPr lang="ru-RU"/>
        </a:p>
      </dgm:t>
    </dgm:pt>
    <dgm:pt modelId="{74E64716-8D66-4254-A347-1D81F55E2DC7}" type="sibTrans" cxnId="{FAC737D0-4C30-41C0-A760-4BCB92D3BF37}">
      <dgm:prSet/>
      <dgm:spPr/>
      <dgm:t>
        <a:bodyPr/>
        <a:lstStyle/>
        <a:p>
          <a:endParaRPr lang="ru-RU"/>
        </a:p>
      </dgm:t>
    </dgm:pt>
    <dgm:pt modelId="{C566833C-6D6D-4399-9AB1-D2BE61F87284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 в виде разного рода выигрышей;</a:t>
          </a:r>
        </a:p>
      </dgm:t>
    </dgm:pt>
    <dgm:pt modelId="{F34D2597-6D20-493C-AA95-67517EF77D08}" type="parTrans" cxnId="{785CA820-7B30-4038-A164-D18898D12225}">
      <dgm:prSet/>
      <dgm:spPr/>
      <dgm:t>
        <a:bodyPr/>
        <a:lstStyle/>
        <a:p>
          <a:endParaRPr lang="ru-RU"/>
        </a:p>
      </dgm:t>
    </dgm:pt>
    <dgm:pt modelId="{6022F97E-9C93-486A-9EA0-07894A783B8F}" type="sibTrans" cxnId="{785CA820-7B30-4038-A164-D18898D12225}">
      <dgm:prSet/>
      <dgm:spPr/>
      <dgm:t>
        <a:bodyPr/>
        <a:lstStyle/>
        <a:p>
          <a:endParaRPr lang="ru-RU"/>
        </a:p>
      </dgm:t>
    </dgm:pt>
    <dgm:pt modelId="{40215D92-93BE-4D6A-86FA-FB39EEDFBC71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Иные доходы.</a:t>
          </a:r>
        </a:p>
      </dgm:t>
    </dgm:pt>
    <dgm:pt modelId="{B0C0A4B0-0D3B-4AB4-8E7F-5912B181EDDE}" type="parTrans" cxnId="{5644FB00-B826-41E7-AFD9-75A1581AA19D}">
      <dgm:prSet/>
      <dgm:spPr/>
      <dgm:t>
        <a:bodyPr/>
        <a:lstStyle/>
        <a:p>
          <a:endParaRPr lang="ru-RU"/>
        </a:p>
      </dgm:t>
    </dgm:pt>
    <dgm:pt modelId="{6DDF3E2F-AA97-4362-AE7A-166E2A84183A}" type="sibTrans" cxnId="{5644FB00-B826-41E7-AFD9-75A1581AA19D}">
      <dgm:prSet/>
      <dgm:spPr/>
      <dgm:t>
        <a:bodyPr/>
        <a:lstStyle/>
        <a:p>
          <a:endParaRPr lang="ru-RU"/>
        </a:p>
      </dgm:t>
    </dgm:pt>
    <dgm:pt modelId="{C38B0D3A-52D5-49E2-880F-2DE55184BE77}" type="pres">
      <dgm:prSet presAssocID="{6BF295E6-92C4-497A-B658-1393789728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83F21-A23E-46D0-BDE3-5F3D581A5413}" type="pres">
      <dgm:prSet presAssocID="{C7ED109E-B534-49A3-B204-E75E4AB48A57}" presName="parentLin" presStyleCnt="0"/>
      <dgm:spPr/>
    </dgm:pt>
    <dgm:pt modelId="{7EBEAA50-1F92-4AFB-AF30-36D5CA31F8D1}" type="pres">
      <dgm:prSet presAssocID="{C7ED109E-B534-49A3-B204-E75E4AB48A5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BEBB7FD-DF92-45FE-A407-DE78A1D54728}" type="pres">
      <dgm:prSet presAssocID="{C7ED109E-B534-49A3-B204-E75E4AB48A57}" presName="parentText" presStyleLbl="node1" presStyleIdx="0" presStyleCnt="1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F6E-0D91-4649-A594-5CD85326A14B}" type="pres">
      <dgm:prSet presAssocID="{C7ED109E-B534-49A3-B204-E75E4AB48A57}" presName="negativeSpace" presStyleCnt="0"/>
      <dgm:spPr/>
    </dgm:pt>
    <dgm:pt modelId="{4B81798E-CE99-44CC-904A-6080DADEA2FA}" type="pres">
      <dgm:prSet presAssocID="{C7ED109E-B534-49A3-B204-E75E4AB48A5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FBE22-1D36-4A30-95B9-197F09EAFE93}" srcId="{C7ED109E-B534-49A3-B204-E75E4AB48A57}" destId="{26742C53-EC5D-4723-850B-59547F5A5BBF}" srcOrd="1" destOrd="0" parTransId="{8C69A741-E597-4873-8250-DED0652FBB4C}" sibTransId="{8B3BCDE7-12FC-446D-A4A3-951B98EFD1D2}"/>
    <dgm:cxn modelId="{785CA820-7B30-4038-A164-D18898D12225}" srcId="{C7ED109E-B534-49A3-B204-E75E4AB48A57}" destId="{C566833C-6D6D-4399-9AB1-D2BE61F87284}" srcOrd="3" destOrd="0" parTransId="{F34D2597-6D20-493C-AA95-67517EF77D08}" sibTransId="{6022F97E-9C93-486A-9EA0-07894A783B8F}"/>
    <dgm:cxn modelId="{5644FB00-B826-41E7-AFD9-75A1581AA19D}" srcId="{C7ED109E-B534-49A3-B204-E75E4AB48A57}" destId="{40215D92-93BE-4D6A-86FA-FB39EEDFBC71}" srcOrd="4" destOrd="0" parTransId="{B0C0A4B0-0D3B-4AB4-8E7F-5912B181EDDE}" sibTransId="{6DDF3E2F-AA97-4362-AE7A-166E2A84183A}"/>
    <dgm:cxn modelId="{C1DA19EC-305B-4506-8427-90AB5474CA08}" type="presOf" srcId="{6BF295E6-92C4-497A-B658-1393789728B8}" destId="{C38B0D3A-52D5-49E2-880F-2DE55184BE77}" srcOrd="0" destOrd="0" presId="urn:microsoft.com/office/officeart/2005/8/layout/list1"/>
    <dgm:cxn modelId="{1207ADCF-63A3-4062-910D-4C00BCD60FEC}" srcId="{C7ED109E-B534-49A3-B204-E75E4AB48A57}" destId="{A4B4DCB9-F192-4885-8E5C-145FCE7FCF5C}" srcOrd="0" destOrd="0" parTransId="{CBC64FC5-88C8-4206-8E1F-C5FDFF552A60}" sibTransId="{F799C11B-D0C5-41AD-B2E0-F178BE00A266}"/>
    <dgm:cxn modelId="{5C82CF3C-1B02-411B-9F1E-FC7341B057F2}" type="presOf" srcId="{40215D92-93BE-4D6A-86FA-FB39EEDFBC71}" destId="{4B81798E-CE99-44CC-904A-6080DADEA2FA}" srcOrd="0" destOrd="4" presId="urn:microsoft.com/office/officeart/2005/8/layout/list1"/>
    <dgm:cxn modelId="{A534E919-3113-4B4C-A219-786AB803F562}" type="presOf" srcId="{C566833C-6D6D-4399-9AB1-D2BE61F87284}" destId="{4B81798E-CE99-44CC-904A-6080DADEA2FA}" srcOrd="0" destOrd="3" presId="urn:microsoft.com/office/officeart/2005/8/layout/list1"/>
    <dgm:cxn modelId="{7B6118E8-0B69-42B2-9EFD-7DE42E150E06}" srcId="{6BF295E6-92C4-497A-B658-1393789728B8}" destId="{C7ED109E-B534-49A3-B204-E75E4AB48A57}" srcOrd="0" destOrd="0" parTransId="{134D78FE-3D9B-4EDB-9C2A-204C490224D3}" sibTransId="{933D4521-20DF-4717-A7FC-98B233D29ACA}"/>
    <dgm:cxn modelId="{FAC737D0-4C30-41C0-A760-4BCB92D3BF37}" srcId="{C7ED109E-B534-49A3-B204-E75E4AB48A57}" destId="{0D472F78-4995-4618-95B3-48862117956B}" srcOrd="2" destOrd="0" parTransId="{ECCE1EB2-6E2D-462F-A8E2-9653826F9F49}" sibTransId="{74E64716-8D66-4254-A347-1D81F55E2DC7}"/>
    <dgm:cxn modelId="{AB74E9D0-A4A0-4161-801B-3D0F63D86292}" type="presOf" srcId="{A4B4DCB9-F192-4885-8E5C-145FCE7FCF5C}" destId="{4B81798E-CE99-44CC-904A-6080DADEA2FA}" srcOrd="0" destOrd="0" presId="urn:microsoft.com/office/officeart/2005/8/layout/list1"/>
    <dgm:cxn modelId="{16EBEB61-03E8-4882-9B3B-CAC4BCDA6758}" type="presOf" srcId="{C7ED109E-B534-49A3-B204-E75E4AB48A57}" destId="{4BEBB7FD-DF92-45FE-A407-DE78A1D54728}" srcOrd="1" destOrd="0" presId="urn:microsoft.com/office/officeart/2005/8/layout/list1"/>
    <dgm:cxn modelId="{527D7774-EE1E-4422-8F4A-CB4FF79EB176}" type="presOf" srcId="{0D472F78-4995-4618-95B3-48862117956B}" destId="{4B81798E-CE99-44CC-904A-6080DADEA2FA}" srcOrd="0" destOrd="2" presId="urn:microsoft.com/office/officeart/2005/8/layout/list1"/>
    <dgm:cxn modelId="{F856C9B2-075B-4C28-9A69-14F46A646741}" type="presOf" srcId="{C7ED109E-B534-49A3-B204-E75E4AB48A57}" destId="{7EBEAA50-1F92-4AFB-AF30-36D5CA31F8D1}" srcOrd="0" destOrd="0" presId="urn:microsoft.com/office/officeart/2005/8/layout/list1"/>
    <dgm:cxn modelId="{82A8CF7C-038D-4A55-8CCC-A66A04FD62F2}" type="presOf" srcId="{26742C53-EC5D-4723-850B-59547F5A5BBF}" destId="{4B81798E-CE99-44CC-904A-6080DADEA2FA}" srcOrd="0" destOrd="1" presId="urn:microsoft.com/office/officeart/2005/8/layout/list1"/>
    <dgm:cxn modelId="{7BD9C7A3-995F-41A7-ACCD-650AF614DB82}" type="presParOf" srcId="{C38B0D3A-52D5-49E2-880F-2DE55184BE77}" destId="{F2083F21-A23E-46D0-BDE3-5F3D581A5413}" srcOrd="0" destOrd="0" presId="urn:microsoft.com/office/officeart/2005/8/layout/list1"/>
    <dgm:cxn modelId="{97CA2834-D50F-4B54-8209-E71115195446}" type="presParOf" srcId="{F2083F21-A23E-46D0-BDE3-5F3D581A5413}" destId="{7EBEAA50-1F92-4AFB-AF30-36D5CA31F8D1}" srcOrd="0" destOrd="0" presId="urn:microsoft.com/office/officeart/2005/8/layout/list1"/>
    <dgm:cxn modelId="{0DDB39E3-FFD3-4ADB-A5CC-A16C43A3EEBD}" type="presParOf" srcId="{F2083F21-A23E-46D0-BDE3-5F3D581A5413}" destId="{4BEBB7FD-DF92-45FE-A407-DE78A1D54728}" srcOrd="1" destOrd="0" presId="urn:microsoft.com/office/officeart/2005/8/layout/list1"/>
    <dgm:cxn modelId="{2BE79D5E-0417-493E-9A19-0E7A3DCE2E54}" type="presParOf" srcId="{C38B0D3A-52D5-49E2-880F-2DE55184BE77}" destId="{83605F6E-0D91-4649-A594-5CD85326A14B}" srcOrd="1" destOrd="0" presId="urn:microsoft.com/office/officeart/2005/8/layout/list1"/>
    <dgm:cxn modelId="{EA6A5AD9-DBCE-449F-90C5-8A74060AC1D1}" type="presParOf" srcId="{C38B0D3A-52D5-49E2-880F-2DE55184BE77}" destId="{4B81798E-CE99-44CC-904A-6080DADEA2F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9330855-C71B-422F-AB01-515B9595C8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509670-AF8A-4CEF-8333-6F2EF5E3DD8A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Верхний</a:t>
          </a:r>
          <a:r>
            <a:rPr kumimoji="0" lang="ru-RU" sz="15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 предел муниципального долга 0 </a:t>
          </a:r>
          <a:r>
            <a:rPr lang="ru-RU" sz="1500" dirty="0">
              <a:solidFill>
                <a:schemeClr val="tx1"/>
              </a:solidFill>
              <a:latin typeface="+mn-lt"/>
            </a:rPr>
            <a:t>тыс. рублей на </a:t>
          </a:r>
          <a:r>
            <a:rPr lang="ru-RU" sz="1500" dirty="0" smtClean="0">
              <a:solidFill>
                <a:schemeClr val="tx1"/>
              </a:solidFill>
              <a:latin typeface="+mn-lt"/>
            </a:rPr>
            <a:t>01.01.2025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кредитных организаций 5000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1FD01D92-DB1F-4B20-A919-9EE04F066828}" type="parTrans" cxnId="{660D658D-7601-4A56-8A9C-5892A56EFA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8DF3CF-D530-477B-A0B5-C06207060A4E}" type="sibTrans" cxnId="{660D658D-7601-4A56-8A9C-5892A56EFA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01A9C5-C7D7-4C4D-89DB-B6F8969C3F44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ru-RU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</a:t>
          </a:r>
          <a:r>
            <a:rPr lang="ru-RU" sz="1500" dirty="0" smtClean="0">
              <a:solidFill>
                <a:schemeClr val="tx1"/>
              </a:solidFill>
              <a:latin typeface="+mn-lt"/>
            </a:rPr>
            <a:t>01.01.2026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кредитных организаций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C12D24BE-DBD1-4244-8C33-30F57756C587}" type="parTrans" cxnId="{A96EF31C-4AAB-4E98-BC3B-517F586B31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3C91C0-F259-4E8E-999A-7ABDA4DD42AF}" type="sibTrans" cxnId="{A96EF31C-4AAB-4E98-BC3B-517F586B31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8CE46A-F75E-4E26-B68D-1CFBF5069A8F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ru-RU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</a:t>
          </a:r>
          <a:r>
            <a:rPr lang="ru-RU" sz="1500" dirty="0" smtClean="0">
              <a:solidFill>
                <a:schemeClr val="tx1"/>
              </a:solidFill>
              <a:latin typeface="+mn-lt"/>
            </a:rPr>
            <a:t>01.01.2027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кредитных организаций 2000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AB3C21B5-700C-4C75-8C95-8748D72A5A59}" type="parTrans" cxnId="{438FBE4F-072F-4860-8F0C-4EC024042F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C405E3-BAFC-4082-90D1-A8C6A1C920D0}" type="sibTrans" cxnId="{438FBE4F-072F-4860-8F0C-4EC024042F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E59FA3-F4B6-406D-9CFC-F6D231D60263}" type="pres">
      <dgm:prSet presAssocID="{59330855-C71B-422F-AB01-515B9595C8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26C8CC-993B-477B-8745-90BE7F876640}" type="pres">
      <dgm:prSet presAssocID="{59330855-C71B-422F-AB01-515B9595C893}" presName="Name1" presStyleCnt="0"/>
      <dgm:spPr/>
    </dgm:pt>
    <dgm:pt modelId="{E7FEFCA9-7C14-4AFD-B975-DE03FDB712C6}" type="pres">
      <dgm:prSet presAssocID="{59330855-C71B-422F-AB01-515B9595C893}" presName="cycle" presStyleCnt="0"/>
      <dgm:spPr/>
    </dgm:pt>
    <dgm:pt modelId="{0095945B-E815-4C80-83ED-D55FA562EDFB}" type="pres">
      <dgm:prSet presAssocID="{59330855-C71B-422F-AB01-515B9595C893}" presName="srcNode" presStyleLbl="node1" presStyleIdx="0" presStyleCnt="3"/>
      <dgm:spPr/>
    </dgm:pt>
    <dgm:pt modelId="{0F2D9A4A-E26B-4648-8210-3908192E4404}" type="pres">
      <dgm:prSet presAssocID="{59330855-C71B-422F-AB01-515B9595C893}" presName="conn" presStyleLbl="parChTrans1D2" presStyleIdx="0" presStyleCnt="1"/>
      <dgm:spPr/>
      <dgm:t>
        <a:bodyPr/>
        <a:lstStyle/>
        <a:p>
          <a:endParaRPr lang="ru-RU"/>
        </a:p>
      </dgm:t>
    </dgm:pt>
    <dgm:pt modelId="{6175C8A3-612D-4E10-94AD-B1A4A96E52C0}" type="pres">
      <dgm:prSet presAssocID="{59330855-C71B-422F-AB01-515B9595C893}" presName="extraNode" presStyleLbl="node1" presStyleIdx="0" presStyleCnt="3"/>
      <dgm:spPr/>
    </dgm:pt>
    <dgm:pt modelId="{A47A8785-2713-486E-8B7C-4CD0F896D27B}" type="pres">
      <dgm:prSet presAssocID="{59330855-C71B-422F-AB01-515B9595C893}" presName="dstNode" presStyleLbl="node1" presStyleIdx="0" presStyleCnt="3"/>
      <dgm:spPr/>
    </dgm:pt>
    <dgm:pt modelId="{693DC3E0-2B46-43F6-90CA-23B85B6BF3BE}" type="pres">
      <dgm:prSet presAssocID="{26509670-AF8A-4CEF-8333-6F2EF5E3DD8A}" presName="text_1" presStyleLbl="node1" presStyleIdx="0" presStyleCnt="3" custScaleY="133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442B3-0198-47DA-AA45-95B2B5A452E4}" type="pres">
      <dgm:prSet presAssocID="{26509670-AF8A-4CEF-8333-6F2EF5E3DD8A}" presName="accent_1" presStyleCnt="0"/>
      <dgm:spPr/>
    </dgm:pt>
    <dgm:pt modelId="{57853F0A-58A6-4313-8531-29E76CAECB83}" type="pres">
      <dgm:prSet presAssocID="{26509670-AF8A-4CEF-8333-6F2EF5E3DD8A}" presName="accentRepeatNode" presStyleLbl="solidFgAcc1" presStyleIdx="0" presStyleCnt="3"/>
      <dgm:spPr>
        <a:ln>
          <a:solidFill>
            <a:schemeClr val="accent1"/>
          </a:solidFill>
        </a:ln>
      </dgm:spPr>
    </dgm:pt>
    <dgm:pt modelId="{D1247D46-C1A0-4725-A5F8-EB3B8B4EE764}" type="pres">
      <dgm:prSet presAssocID="{B501A9C5-C7D7-4C4D-89DB-B6F8969C3F44}" presName="text_2" presStyleLbl="node1" presStyleIdx="1" presStyleCnt="3" custScaleY="152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D15C8-7E87-4F1E-986D-6DCDDE447933}" type="pres">
      <dgm:prSet presAssocID="{B501A9C5-C7D7-4C4D-89DB-B6F8969C3F44}" presName="accent_2" presStyleCnt="0"/>
      <dgm:spPr/>
    </dgm:pt>
    <dgm:pt modelId="{202E7688-1F94-44CC-9719-3A2887AE021A}" type="pres">
      <dgm:prSet presAssocID="{B501A9C5-C7D7-4C4D-89DB-B6F8969C3F44}" presName="accentRepeatNode" presStyleLbl="solidFgAcc1" presStyleIdx="1" presStyleCnt="3"/>
      <dgm:spPr>
        <a:ln>
          <a:solidFill>
            <a:schemeClr val="accent1"/>
          </a:solidFill>
        </a:ln>
      </dgm:spPr>
    </dgm:pt>
    <dgm:pt modelId="{980F802C-E165-459E-AA67-76AFD87D2569}" type="pres">
      <dgm:prSet presAssocID="{228CE46A-F75E-4E26-B68D-1CFBF5069A8F}" presName="text_3" presStyleLbl="node1" presStyleIdx="2" presStyleCnt="3" custScaleY="133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1A76B-AB34-4198-9CB9-CB8647CB692B}" type="pres">
      <dgm:prSet presAssocID="{228CE46A-F75E-4E26-B68D-1CFBF5069A8F}" presName="accent_3" presStyleCnt="0"/>
      <dgm:spPr/>
    </dgm:pt>
    <dgm:pt modelId="{9F7C48DB-2ABE-4C07-BA7B-8D42305E468C}" type="pres">
      <dgm:prSet presAssocID="{228CE46A-F75E-4E26-B68D-1CFBF5069A8F}" presName="accentRepeatNode" presStyleLbl="solidFgAcc1" presStyleIdx="2" presStyleCnt="3"/>
      <dgm:spPr>
        <a:ln>
          <a:solidFill>
            <a:schemeClr val="accent1"/>
          </a:solidFill>
        </a:ln>
      </dgm:spPr>
    </dgm:pt>
  </dgm:ptLst>
  <dgm:cxnLst>
    <dgm:cxn modelId="{660D658D-7601-4A56-8A9C-5892A56EFAD6}" srcId="{59330855-C71B-422F-AB01-515B9595C893}" destId="{26509670-AF8A-4CEF-8333-6F2EF5E3DD8A}" srcOrd="0" destOrd="0" parTransId="{1FD01D92-DB1F-4B20-A919-9EE04F066828}" sibTransId="{4B8DF3CF-D530-477B-A0B5-C06207060A4E}"/>
    <dgm:cxn modelId="{92BBDDB5-C047-42A2-ACD0-1D0FF5EB6AE1}" type="presOf" srcId="{26509670-AF8A-4CEF-8333-6F2EF5E3DD8A}" destId="{693DC3E0-2B46-43F6-90CA-23B85B6BF3BE}" srcOrd="0" destOrd="0" presId="urn:microsoft.com/office/officeart/2008/layout/VerticalCurvedList"/>
    <dgm:cxn modelId="{A96EF31C-4AAB-4E98-BC3B-517F586B31FC}" srcId="{59330855-C71B-422F-AB01-515B9595C893}" destId="{B501A9C5-C7D7-4C4D-89DB-B6F8969C3F44}" srcOrd="1" destOrd="0" parTransId="{C12D24BE-DBD1-4244-8C33-30F57756C587}" sibTransId="{A13C91C0-F259-4E8E-999A-7ABDA4DD42AF}"/>
    <dgm:cxn modelId="{2E8C9B0F-090B-4B75-9FA5-CFD7EED593BD}" type="presOf" srcId="{228CE46A-F75E-4E26-B68D-1CFBF5069A8F}" destId="{980F802C-E165-459E-AA67-76AFD87D2569}" srcOrd="0" destOrd="0" presId="urn:microsoft.com/office/officeart/2008/layout/VerticalCurvedList"/>
    <dgm:cxn modelId="{774069D4-AA68-4228-9498-30FC810528C8}" type="presOf" srcId="{59330855-C71B-422F-AB01-515B9595C893}" destId="{E5E59FA3-F4B6-406D-9CFC-F6D231D60263}" srcOrd="0" destOrd="0" presId="urn:microsoft.com/office/officeart/2008/layout/VerticalCurvedList"/>
    <dgm:cxn modelId="{44321A15-9A30-400E-AAFD-E393FC8FB705}" type="presOf" srcId="{4B8DF3CF-D530-477B-A0B5-C06207060A4E}" destId="{0F2D9A4A-E26B-4648-8210-3908192E4404}" srcOrd="0" destOrd="0" presId="urn:microsoft.com/office/officeart/2008/layout/VerticalCurvedList"/>
    <dgm:cxn modelId="{0EBB89EC-0F57-4B45-8239-197D3FF0D486}" type="presOf" srcId="{B501A9C5-C7D7-4C4D-89DB-B6F8969C3F44}" destId="{D1247D46-C1A0-4725-A5F8-EB3B8B4EE764}" srcOrd="0" destOrd="0" presId="urn:microsoft.com/office/officeart/2008/layout/VerticalCurvedList"/>
    <dgm:cxn modelId="{438FBE4F-072F-4860-8F0C-4EC024042FEE}" srcId="{59330855-C71B-422F-AB01-515B9595C893}" destId="{228CE46A-F75E-4E26-B68D-1CFBF5069A8F}" srcOrd="2" destOrd="0" parTransId="{AB3C21B5-700C-4C75-8C95-8748D72A5A59}" sibTransId="{A7C405E3-BAFC-4082-90D1-A8C6A1C920D0}"/>
    <dgm:cxn modelId="{71E60EDD-F9BE-4EDF-B742-ED23DD469454}" type="presParOf" srcId="{E5E59FA3-F4B6-406D-9CFC-F6D231D60263}" destId="{F326C8CC-993B-477B-8745-90BE7F876640}" srcOrd="0" destOrd="0" presId="urn:microsoft.com/office/officeart/2008/layout/VerticalCurvedList"/>
    <dgm:cxn modelId="{CA2642CF-CF6F-40F4-AA0C-500F598B8410}" type="presParOf" srcId="{F326C8CC-993B-477B-8745-90BE7F876640}" destId="{E7FEFCA9-7C14-4AFD-B975-DE03FDB712C6}" srcOrd="0" destOrd="0" presId="urn:microsoft.com/office/officeart/2008/layout/VerticalCurvedList"/>
    <dgm:cxn modelId="{EADD0186-0ED3-4E34-A25A-DA4539B609AB}" type="presParOf" srcId="{E7FEFCA9-7C14-4AFD-B975-DE03FDB712C6}" destId="{0095945B-E815-4C80-83ED-D55FA562EDFB}" srcOrd="0" destOrd="0" presId="urn:microsoft.com/office/officeart/2008/layout/VerticalCurvedList"/>
    <dgm:cxn modelId="{8E4804FA-08C2-43A6-81E3-752310756FCF}" type="presParOf" srcId="{E7FEFCA9-7C14-4AFD-B975-DE03FDB712C6}" destId="{0F2D9A4A-E26B-4648-8210-3908192E4404}" srcOrd="1" destOrd="0" presId="urn:microsoft.com/office/officeart/2008/layout/VerticalCurvedList"/>
    <dgm:cxn modelId="{A9D3A96D-F318-4B19-8D08-F0C2CA06E97D}" type="presParOf" srcId="{E7FEFCA9-7C14-4AFD-B975-DE03FDB712C6}" destId="{6175C8A3-612D-4E10-94AD-B1A4A96E52C0}" srcOrd="2" destOrd="0" presId="urn:microsoft.com/office/officeart/2008/layout/VerticalCurvedList"/>
    <dgm:cxn modelId="{83D3CE50-3B2E-45E1-81EC-F50192DBDB95}" type="presParOf" srcId="{E7FEFCA9-7C14-4AFD-B975-DE03FDB712C6}" destId="{A47A8785-2713-486E-8B7C-4CD0F896D27B}" srcOrd="3" destOrd="0" presId="urn:microsoft.com/office/officeart/2008/layout/VerticalCurvedList"/>
    <dgm:cxn modelId="{A249E99A-F323-46A6-9BC7-052AC29CB62A}" type="presParOf" srcId="{F326C8CC-993B-477B-8745-90BE7F876640}" destId="{693DC3E0-2B46-43F6-90CA-23B85B6BF3BE}" srcOrd="1" destOrd="0" presId="urn:microsoft.com/office/officeart/2008/layout/VerticalCurvedList"/>
    <dgm:cxn modelId="{0CAE5D8C-C033-4D74-8748-B3BC5B7FA961}" type="presParOf" srcId="{F326C8CC-993B-477B-8745-90BE7F876640}" destId="{CF3442B3-0198-47DA-AA45-95B2B5A452E4}" srcOrd="2" destOrd="0" presId="urn:microsoft.com/office/officeart/2008/layout/VerticalCurvedList"/>
    <dgm:cxn modelId="{2D88582C-960D-49F8-8873-EBF707EC0B7E}" type="presParOf" srcId="{CF3442B3-0198-47DA-AA45-95B2B5A452E4}" destId="{57853F0A-58A6-4313-8531-29E76CAECB83}" srcOrd="0" destOrd="0" presId="urn:microsoft.com/office/officeart/2008/layout/VerticalCurvedList"/>
    <dgm:cxn modelId="{FF3674E5-E376-4458-93D1-0E887047C1E5}" type="presParOf" srcId="{F326C8CC-993B-477B-8745-90BE7F876640}" destId="{D1247D46-C1A0-4725-A5F8-EB3B8B4EE764}" srcOrd="3" destOrd="0" presId="urn:microsoft.com/office/officeart/2008/layout/VerticalCurvedList"/>
    <dgm:cxn modelId="{AA61FFB8-6E59-47C7-A749-8A967D1FE24E}" type="presParOf" srcId="{F326C8CC-993B-477B-8745-90BE7F876640}" destId="{226D15C8-7E87-4F1E-986D-6DCDDE447933}" srcOrd="4" destOrd="0" presId="urn:microsoft.com/office/officeart/2008/layout/VerticalCurvedList"/>
    <dgm:cxn modelId="{3EED3A88-2FC2-44BD-809C-46F8AF5548B3}" type="presParOf" srcId="{226D15C8-7E87-4F1E-986D-6DCDDE447933}" destId="{202E7688-1F94-44CC-9719-3A2887AE021A}" srcOrd="0" destOrd="0" presId="urn:microsoft.com/office/officeart/2008/layout/VerticalCurvedList"/>
    <dgm:cxn modelId="{05117455-6304-40E4-BF73-7EAE757F224C}" type="presParOf" srcId="{F326C8CC-993B-477B-8745-90BE7F876640}" destId="{980F802C-E165-459E-AA67-76AFD87D2569}" srcOrd="5" destOrd="0" presId="urn:microsoft.com/office/officeart/2008/layout/VerticalCurvedList"/>
    <dgm:cxn modelId="{7E8E68FA-9647-44DA-9586-F1C0574FC55C}" type="presParOf" srcId="{F326C8CC-993B-477B-8745-90BE7F876640}" destId="{1561A76B-AB34-4198-9CB9-CB8647CB692B}" srcOrd="6" destOrd="0" presId="urn:microsoft.com/office/officeart/2008/layout/VerticalCurvedList"/>
    <dgm:cxn modelId="{541A8A9A-1F15-4866-874D-6F74DF8F6179}" type="presParOf" srcId="{1561A76B-AB34-4198-9CB9-CB8647CB692B}" destId="{9F7C48DB-2ABE-4C07-BA7B-8D42305E468C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F295E6-92C4-497A-B658-1393789728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ED109E-B534-49A3-B204-E75E4AB48A57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Доходы, необлагаемые НДФЛ</a:t>
          </a:r>
        </a:p>
      </dgm:t>
    </dgm:pt>
    <dgm:pt modelId="{134D78FE-3D9B-4EDB-9C2A-204C490224D3}" type="parTrans" cxnId="{7B6118E8-0B69-42B2-9EFD-7DE42E150E06}">
      <dgm:prSet/>
      <dgm:spPr/>
      <dgm:t>
        <a:bodyPr/>
        <a:lstStyle/>
        <a:p>
          <a:endParaRPr lang="ru-RU"/>
        </a:p>
      </dgm:t>
    </dgm:pt>
    <dgm:pt modelId="{933D4521-20DF-4717-A7FC-98B233D29ACA}" type="sibTrans" cxnId="{7B6118E8-0B69-42B2-9EFD-7DE42E150E06}">
      <dgm:prSet/>
      <dgm:spPr/>
      <dgm:t>
        <a:bodyPr/>
        <a:lstStyle/>
        <a:p>
          <a:endParaRPr lang="ru-RU"/>
        </a:p>
      </dgm:t>
    </dgm:pt>
    <dgm:pt modelId="{A4B4DCB9-F192-4885-8E5C-145FCE7FCF5C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 от продажи имущества, находившегося в собственности более трех лет;</a:t>
          </a:r>
        </a:p>
      </dgm:t>
    </dgm:pt>
    <dgm:pt modelId="{CBC64FC5-88C8-4206-8E1F-C5FDFF552A60}" type="parTrans" cxnId="{1207ADCF-63A3-4062-910D-4C00BCD60FEC}">
      <dgm:prSet/>
      <dgm:spPr/>
      <dgm:t>
        <a:bodyPr/>
        <a:lstStyle/>
        <a:p>
          <a:endParaRPr lang="ru-RU"/>
        </a:p>
      </dgm:t>
    </dgm:pt>
    <dgm:pt modelId="{F799C11B-D0C5-41AD-B2E0-F178BE00A266}" type="sibTrans" cxnId="{1207ADCF-63A3-4062-910D-4C00BCD60FEC}">
      <dgm:prSet/>
      <dgm:spPr/>
      <dgm:t>
        <a:bodyPr/>
        <a:lstStyle/>
        <a:p>
          <a:endParaRPr lang="ru-RU"/>
        </a:p>
      </dgm:t>
    </dgm:pt>
    <dgm:pt modelId="{4CCA54C4-11B2-4355-8BA0-806FC57E92A4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Доходы, полученные в порядке наследования;</a:t>
          </a:r>
        </a:p>
      </dgm:t>
    </dgm:pt>
    <dgm:pt modelId="{0F241D7B-9856-4EF4-91DF-713DD212EAE9}" type="parTrans" cxnId="{40578C55-BDBB-4C84-ABD6-BD5F3D525466}">
      <dgm:prSet/>
      <dgm:spPr/>
      <dgm:t>
        <a:bodyPr/>
        <a:lstStyle/>
        <a:p>
          <a:endParaRPr lang="ru-RU"/>
        </a:p>
      </dgm:t>
    </dgm:pt>
    <dgm:pt modelId="{65359492-E8BD-40EB-B917-0019FD303678}" type="sibTrans" cxnId="{40578C55-BDBB-4C84-ABD6-BD5F3D525466}">
      <dgm:prSet/>
      <dgm:spPr/>
      <dgm:t>
        <a:bodyPr/>
        <a:lstStyle/>
        <a:p>
          <a:endParaRPr lang="ru-RU"/>
        </a:p>
      </dgm:t>
    </dgm:pt>
    <dgm:pt modelId="{F87677F3-794B-42DF-9432-3EAE9979D03F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Доходы, полученные по договору дарения от члена семьи и (или) близкого родственника в соответствии с Семейным кодексом РФ (от супруга, родителей и детей, в  том числе усыновителей и усыновленных, дедушки, бабушки и внуков, полнородных и не полнородных (имеющих общих отца или мать) братьев и сестер);</a:t>
          </a:r>
        </a:p>
      </dgm:t>
    </dgm:pt>
    <dgm:pt modelId="{EAD9ABD6-7274-4CFC-BEE7-9194DE383312}" type="parTrans" cxnId="{F2DD6882-BB6D-4E82-BC49-9ED3C07EEDC6}">
      <dgm:prSet/>
      <dgm:spPr/>
      <dgm:t>
        <a:bodyPr/>
        <a:lstStyle/>
        <a:p>
          <a:endParaRPr lang="ru-RU"/>
        </a:p>
      </dgm:t>
    </dgm:pt>
    <dgm:pt modelId="{57ADCE29-DD6E-4C00-9CDD-8321FBBAF962}" type="sibTrans" cxnId="{F2DD6882-BB6D-4E82-BC49-9ED3C07EEDC6}">
      <dgm:prSet/>
      <dgm:spPr/>
      <dgm:t>
        <a:bodyPr/>
        <a:lstStyle/>
        <a:p>
          <a:endParaRPr lang="ru-RU"/>
        </a:p>
      </dgm:t>
    </dgm:pt>
    <dgm:pt modelId="{0730EA18-6820-4425-A3E2-721870934217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Иные доходы.</a:t>
          </a:r>
        </a:p>
      </dgm:t>
    </dgm:pt>
    <dgm:pt modelId="{E725A2E0-EC35-4405-8FB9-B2E900ACB093}" type="parTrans" cxnId="{C55E06AA-09BB-40DB-88CC-54D820565A15}">
      <dgm:prSet/>
      <dgm:spPr/>
      <dgm:t>
        <a:bodyPr/>
        <a:lstStyle/>
        <a:p>
          <a:endParaRPr lang="ru-RU"/>
        </a:p>
      </dgm:t>
    </dgm:pt>
    <dgm:pt modelId="{AFD9156F-1054-4C93-8DC6-31F36D2C614B}" type="sibTrans" cxnId="{C55E06AA-09BB-40DB-88CC-54D820565A15}">
      <dgm:prSet/>
      <dgm:spPr/>
      <dgm:t>
        <a:bodyPr/>
        <a:lstStyle/>
        <a:p>
          <a:endParaRPr lang="ru-RU"/>
        </a:p>
      </dgm:t>
    </dgm:pt>
    <dgm:pt modelId="{C38B0D3A-52D5-49E2-880F-2DE55184BE77}" type="pres">
      <dgm:prSet presAssocID="{6BF295E6-92C4-497A-B658-1393789728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83F21-A23E-46D0-BDE3-5F3D581A5413}" type="pres">
      <dgm:prSet presAssocID="{C7ED109E-B534-49A3-B204-E75E4AB48A57}" presName="parentLin" presStyleCnt="0"/>
      <dgm:spPr/>
    </dgm:pt>
    <dgm:pt modelId="{7EBEAA50-1F92-4AFB-AF30-36D5CA31F8D1}" type="pres">
      <dgm:prSet presAssocID="{C7ED109E-B534-49A3-B204-E75E4AB48A5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BEBB7FD-DF92-45FE-A407-DE78A1D54728}" type="pres">
      <dgm:prSet presAssocID="{C7ED109E-B534-49A3-B204-E75E4AB48A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F6E-0D91-4649-A594-5CD85326A14B}" type="pres">
      <dgm:prSet presAssocID="{C7ED109E-B534-49A3-B204-E75E4AB48A57}" presName="negativeSpace" presStyleCnt="0"/>
      <dgm:spPr/>
    </dgm:pt>
    <dgm:pt modelId="{4B81798E-CE99-44CC-904A-6080DADEA2FA}" type="pres">
      <dgm:prSet presAssocID="{C7ED109E-B534-49A3-B204-E75E4AB48A57}" presName="childText" presStyleLbl="conFgAcc1" presStyleIdx="0" presStyleCnt="1" custLinFactNeighborX="-13680" custLinFactNeighborY="37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578C55-BDBB-4C84-ABD6-BD5F3D525466}" srcId="{C7ED109E-B534-49A3-B204-E75E4AB48A57}" destId="{4CCA54C4-11B2-4355-8BA0-806FC57E92A4}" srcOrd="1" destOrd="0" parTransId="{0F241D7B-9856-4EF4-91DF-713DD212EAE9}" sibTransId="{65359492-E8BD-40EB-B917-0019FD303678}"/>
    <dgm:cxn modelId="{ED8C333A-3170-4F9D-9EED-6619533EF649}" type="presOf" srcId="{F87677F3-794B-42DF-9432-3EAE9979D03F}" destId="{4B81798E-CE99-44CC-904A-6080DADEA2FA}" srcOrd="0" destOrd="2" presId="urn:microsoft.com/office/officeart/2005/8/layout/list1"/>
    <dgm:cxn modelId="{C55E06AA-09BB-40DB-88CC-54D820565A15}" srcId="{C7ED109E-B534-49A3-B204-E75E4AB48A57}" destId="{0730EA18-6820-4425-A3E2-721870934217}" srcOrd="3" destOrd="0" parTransId="{E725A2E0-EC35-4405-8FB9-B2E900ACB093}" sibTransId="{AFD9156F-1054-4C93-8DC6-31F36D2C614B}"/>
    <dgm:cxn modelId="{C1DA19EC-305B-4506-8427-90AB5474CA08}" type="presOf" srcId="{6BF295E6-92C4-497A-B658-1393789728B8}" destId="{C38B0D3A-52D5-49E2-880F-2DE55184BE77}" srcOrd="0" destOrd="0" presId="urn:microsoft.com/office/officeart/2005/8/layout/list1"/>
    <dgm:cxn modelId="{1207ADCF-63A3-4062-910D-4C00BCD60FEC}" srcId="{C7ED109E-B534-49A3-B204-E75E4AB48A57}" destId="{A4B4DCB9-F192-4885-8E5C-145FCE7FCF5C}" srcOrd="0" destOrd="0" parTransId="{CBC64FC5-88C8-4206-8E1F-C5FDFF552A60}" sibTransId="{F799C11B-D0C5-41AD-B2E0-F178BE00A266}"/>
    <dgm:cxn modelId="{E3F90783-247B-4C1D-9B6C-DA8088FA0518}" type="presOf" srcId="{4CCA54C4-11B2-4355-8BA0-806FC57E92A4}" destId="{4B81798E-CE99-44CC-904A-6080DADEA2FA}" srcOrd="0" destOrd="1" presId="urn:microsoft.com/office/officeart/2005/8/layout/list1"/>
    <dgm:cxn modelId="{7B6118E8-0B69-42B2-9EFD-7DE42E150E06}" srcId="{6BF295E6-92C4-497A-B658-1393789728B8}" destId="{C7ED109E-B534-49A3-B204-E75E4AB48A57}" srcOrd="0" destOrd="0" parTransId="{134D78FE-3D9B-4EDB-9C2A-204C490224D3}" sibTransId="{933D4521-20DF-4717-A7FC-98B233D29ACA}"/>
    <dgm:cxn modelId="{AB74E9D0-A4A0-4161-801B-3D0F63D86292}" type="presOf" srcId="{A4B4DCB9-F192-4885-8E5C-145FCE7FCF5C}" destId="{4B81798E-CE99-44CC-904A-6080DADEA2FA}" srcOrd="0" destOrd="0" presId="urn:microsoft.com/office/officeart/2005/8/layout/list1"/>
    <dgm:cxn modelId="{16EBEB61-03E8-4882-9B3B-CAC4BCDA6758}" type="presOf" srcId="{C7ED109E-B534-49A3-B204-E75E4AB48A57}" destId="{4BEBB7FD-DF92-45FE-A407-DE78A1D54728}" srcOrd="1" destOrd="0" presId="urn:microsoft.com/office/officeart/2005/8/layout/list1"/>
    <dgm:cxn modelId="{5F7B7134-3D2D-45A8-938C-AB1760BFC29C}" type="presOf" srcId="{0730EA18-6820-4425-A3E2-721870934217}" destId="{4B81798E-CE99-44CC-904A-6080DADEA2FA}" srcOrd="0" destOrd="3" presId="urn:microsoft.com/office/officeart/2005/8/layout/list1"/>
    <dgm:cxn modelId="{F856C9B2-075B-4C28-9A69-14F46A646741}" type="presOf" srcId="{C7ED109E-B534-49A3-B204-E75E4AB48A57}" destId="{7EBEAA50-1F92-4AFB-AF30-36D5CA31F8D1}" srcOrd="0" destOrd="0" presId="urn:microsoft.com/office/officeart/2005/8/layout/list1"/>
    <dgm:cxn modelId="{F2DD6882-BB6D-4E82-BC49-9ED3C07EEDC6}" srcId="{C7ED109E-B534-49A3-B204-E75E4AB48A57}" destId="{F87677F3-794B-42DF-9432-3EAE9979D03F}" srcOrd="2" destOrd="0" parTransId="{EAD9ABD6-7274-4CFC-BEE7-9194DE383312}" sibTransId="{57ADCE29-DD6E-4C00-9CDD-8321FBBAF962}"/>
    <dgm:cxn modelId="{7BD9C7A3-995F-41A7-ACCD-650AF614DB82}" type="presParOf" srcId="{C38B0D3A-52D5-49E2-880F-2DE55184BE77}" destId="{F2083F21-A23E-46D0-BDE3-5F3D581A5413}" srcOrd="0" destOrd="0" presId="urn:microsoft.com/office/officeart/2005/8/layout/list1"/>
    <dgm:cxn modelId="{97CA2834-D50F-4B54-8209-E71115195446}" type="presParOf" srcId="{F2083F21-A23E-46D0-BDE3-5F3D581A5413}" destId="{7EBEAA50-1F92-4AFB-AF30-36D5CA31F8D1}" srcOrd="0" destOrd="0" presId="urn:microsoft.com/office/officeart/2005/8/layout/list1"/>
    <dgm:cxn modelId="{0DDB39E3-FFD3-4ADB-A5CC-A16C43A3EEBD}" type="presParOf" srcId="{F2083F21-A23E-46D0-BDE3-5F3D581A5413}" destId="{4BEBB7FD-DF92-45FE-A407-DE78A1D54728}" srcOrd="1" destOrd="0" presId="urn:microsoft.com/office/officeart/2005/8/layout/list1"/>
    <dgm:cxn modelId="{2BE79D5E-0417-493E-9A19-0E7A3DCE2E54}" type="presParOf" srcId="{C38B0D3A-52D5-49E2-880F-2DE55184BE77}" destId="{83605F6E-0D91-4649-A594-5CD85326A14B}" srcOrd="1" destOrd="0" presId="urn:microsoft.com/office/officeart/2005/8/layout/list1"/>
    <dgm:cxn modelId="{EA6A5AD9-DBCE-449F-90C5-8A74060AC1D1}" type="presParOf" srcId="{C38B0D3A-52D5-49E2-880F-2DE55184BE77}" destId="{4B81798E-CE99-44CC-904A-6080DADEA2F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35C5F-8BAA-44B4-A158-899579134C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207AAA-1341-403F-A8AD-9149081F36F0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Руководство и управление в сфере установленных функций</a:t>
          </a:r>
        </a:p>
      </dgm:t>
    </dgm:pt>
    <dgm:pt modelId="{3569B135-80E8-4C8D-9AE8-AF1311B02B9B}" type="parTrans" cxnId="{0F2DC474-3162-4381-A554-F8C388AF3406}">
      <dgm:prSet/>
      <dgm:spPr/>
      <dgm:t>
        <a:bodyPr/>
        <a:lstStyle/>
        <a:p>
          <a:endParaRPr lang="ru-RU"/>
        </a:p>
      </dgm:t>
    </dgm:pt>
    <dgm:pt modelId="{10F7C41F-E433-4316-A779-B8F303B6555E}" type="sibTrans" cxnId="{0F2DC474-3162-4381-A554-F8C388AF3406}">
      <dgm:prSet/>
      <dgm:spPr/>
      <dgm:t>
        <a:bodyPr/>
        <a:lstStyle/>
        <a:p>
          <a:endParaRPr lang="ru-RU"/>
        </a:p>
      </dgm:t>
    </dgm:pt>
    <dgm:pt modelId="{3977C307-FC87-4E16-93B1-EDFCE2832035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/>
            <a:t>расходы на обеспечение деятельности главы муниципального 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образования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муниципального района,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контрольно-счетной комиссии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районной Думы, отраслевых органов администрации района, осуществляющих реализацию муниципальных функций </a:t>
          </a:r>
        </a:p>
      </dgm:t>
    </dgm:pt>
    <dgm:pt modelId="{8373E8FE-E6B5-47B5-A5D3-EDD3453A48A5}" type="parTrans" cxnId="{378CA453-1742-4E27-B5A8-694B644E0035}">
      <dgm:prSet/>
      <dgm:spPr/>
      <dgm:t>
        <a:bodyPr/>
        <a:lstStyle/>
        <a:p>
          <a:endParaRPr lang="ru-RU"/>
        </a:p>
      </dgm:t>
    </dgm:pt>
    <dgm:pt modelId="{83029CD3-643D-4740-B408-B019E6C06EF3}" type="sibTrans" cxnId="{378CA453-1742-4E27-B5A8-694B644E0035}">
      <dgm:prSet/>
      <dgm:spPr/>
      <dgm:t>
        <a:bodyPr/>
        <a:lstStyle/>
        <a:p>
          <a:endParaRPr lang="ru-RU"/>
        </a:p>
      </dgm:t>
    </dgm:pt>
    <dgm:pt modelId="{3194A1C2-6C96-4653-8027-2933E7F74921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Другие общегосударственные вопросы</a:t>
          </a:r>
        </a:p>
      </dgm:t>
    </dgm:pt>
    <dgm:pt modelId="{B8AADFE4-0D60-443B-9C0B-C5ED8DE7CFAC}" type="parTrans" cxnId="{13576208-D9DD-4BD0-84EC-C76128F19059}">
      <dgm:prSet/>
      <dgm:spPr/>
      <dgm:t>
        <a:bodyPr/>
        <a:lstStyle/>
        <a:p>
          <a:endParaRPr lang="ru-RU"/>
        </a:p>
      </dgm:t>
    </dgm:pt>
    <dgm:pt modelId="{7CD103DF-6686-42A2-9CC3-D6489E464842}" type="sibTrans" cxnId="{13576208-D9DD-4BD0-84EC-C76128F19059}">
      <dgm:prSet/>
      <dgm:spPr/>
      <dgm:t>
        <a:bodyPr/>
        <a:lstStyle/>
        <a:p>
          <a:endParaRPr lang="ru-RU"/>
        </a:p>
      </dgm:t>
    </dgm:pt>
    <dgm:pt modelId="{CFED271C-B68C-4F9E-B2A9-8D5DC4980958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на обеспечение деятельности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централизованнрй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бухгалтерии и обслуживающего персонала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технических работников отдела по управлению имуществом и земельными ресурсами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</a:t>
          </a:r>
        </a:p>
      </dgm:t>
    </dgm:pt>
    <dgm:pt modelId="{B6EB0930-C33D-4BBB-B18F-303D7AE2E3D1}" type="parTrans" cxnId="{EC6E0416-5E2B-4FA7-A480-6599E0DE7567}">
      <dgm:prSet/>
      <dgm:spPr/>
      <dgm:t>
        <a:bodyPr/>
        <a:lstStyle/>
        <a:p>
          <a:endParaRPr lang="ru-RU"/>
        </a:p>
      </dgm:t>
    </dgm:pt>
    <dgm:pt modelId="{061CBF3F-8C95-4811-9698-DD29B684BF62}" type="sibTrans" cxnId="{EC6E0416-5E2B-4FA7-A480-6599E0DE7567}">
      <dgm:prSet/>
      <dgm:spPr/>
      <dgm:t>
        <a:bodyPr/>
        <a:lstStyle/>
        <a:p>
          <a:endParaRPr lang="ru-RU"/>
        </a:p>
      </dgm:t>
    </dgm:pt>
    <dgm:pt modelId="{577F93CF-AEAD-46F5-B4AB-853290738D3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за счет средств областного бюджета по выполнению государственных </a:t>
          </a:r>
          <a:r>
            <a:rPr lang="ru-RU" sz="1300" kern="1200" dirty="0"/>
            <a:t>полномочий</a:t>
          </a:r>
        </a:p>
      </dgm:t>
    </dgm:pt>
    <dgm:pt modelId="{B6681F9C-D337-4184-897D-3416BDEBFC4F}" type="parTrans" cxnId="{7116BB96-7FDC-441F-BA9F-81E2A17BE609}">
      <dgm:prSet/>
      <dgm:spPr/>
      <dgm:t>
        <a:bodyPr/>
        <a:lstStyle/>
        <a:p>
          <a:endParaRPr lang="ru-RU"/>
        </a:p>
      </dgm:t>
    </dgm:pt>
    <dgm:pt modelId="{3F06F49A-F1A7-4DB3-A774-6C03A985FB85}" type="sibTrans" cxnId="{7116BB96-7FDC-441F-BA9F-81E2A17BE609}">
      <dgm:prSet/>
      <dgm:spPr/>
      <dgm:t>
        <a:bodyPr/>
        <a:lstStyle/>
        <a:p>
          <a:endParaRPr lang="ru-RU"/>
        </a:p>
      </dgm:t>
    </dgm:pt>
    <dgm:pt modelId="{71A038D8-2140-4765-809B-4A2BA64E135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финансовое обеспечение переданных государственных полномочий в области </a:t>
          </a:r>
          <a:r>
            <a:rPr lang="ru-RU" sz="1300" kern="1200" dirty="0"/>
            <a:t>архивных фондов и административных комиссий</a:t>
          </a:r>
        </a:p>
      </dgm:t>
    </dgm:pt>
    <dgm:pt modelId="{F22BC5D2-CA21-4E65-9574-324D0CB5ADF0}" type="parTrans" cxnId="{E68C86BB-9430-41F1-9A53-175515B28B8E}">
      <dgm:prSet/>
      <dgm:spPr/>
      <dgm:t>
        <a:bodyPr/>
        <a:lstStyle/>
        <a:p>
          <a:endParaRPr lang="ru-RU"/>
        </a:p>
      </dgm:t>
    </dgm:pt>
    <dgm:pt modelId="{A7FFCBDB-50A9-403A-B3C8-962A1CDCDE65}" type="sibTrans" cxnId="{E68C86BB-9430-41F1-9A53-175515B28B8E}">
      <dgm:prSet/>
      <dgm:spPr/>
      <dgm:t>
        <a:bodyPr/>
        <a:lstStyle/>
        <a:p>
          <a:endParaRPr lang="ru-RU"/>
        </a:p>
      </dgm:t>
    </dgm:pt>
    <dgm:pt modelId="{28CD134A-9552-4BB1-90C1-E2F5B4EEB76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/>
            <a:t>проведение мероприятий по развитию муниципальной службы и информатизации деятельности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</dgm:t>
    </dgm:pt>
    <dgm:pt modelId="{62B5C3C3-97C7-445A-AE32-AF49F1306764}" type="parTrans" cxnId="{703A84C9-1BBE-4270-B9B8-CD71710A21EC}">
      <dgm:prSet/>
      <dgm:spPr/>
      <dgm:t>
        <a:bodyPr/>
        <a:lstStyle/>
        <a:p>
          <a:endParaRPr lang="ru-RU"/>
        </a:p>
      </dgm:t>
    </dgm:pt>
    <dgm:pt modelId="{B06C0BE0-0AF2-489B-9B91-4CC0735F4E7C}" type="sibTrans" cxnId="{703A84C9-1BBE-4270-B9B8-CD71710A21EC}">
      <dgm:prSet/>
      <dgm:spPr/>
      <dgm:t>
        <a:bodyPr/>
        <a:lstStyle/>
        <a:p>
          <a:endParaRPr lang="ru-RU"/>
        </a:p>
      </dgm:t>
    </dgm:pt>
    <dgm:pt modelId="{2063C2AC-136B-479F-A3B4-E3791AC9DEC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/>
            <a:t>иные мероприятия, направленные на социально-экономическое развитие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</dgm:t>
    </dgm:pt>
    <dgm:pt modelId="{3B444112-FD8B-4EE8-9F60-5FDCB7B68709}" type="parTrans" cxnId="{9FD3395D-6D3F-4828-BD4E-B175F5AE9F71}">
      <dgm:prSet/>
      <dgm:spPr/>
      <dgm:t>
        <a:bodyPr/>
        <a:lstStyle/>
        <a:p>
          <a:endParaRPr lang="ru-RU"/>
        </a:p>
      </dgm:t>
    </dgm:pt>
    <dgm:pt modelId="{E28FCECF-1882-4C31-8647-580B69A214EA}" type="sibTrans" cxnId="{9FD3395D-6D3F-4828-BD4E-B175F5AE9F71}">
      <dgm:prSet/>
      <dgm:spPr/>
      <dgm:t>
        <a:bodyPr/>
        <a:lstStyle/>
        <a:p>
          <a:endParaRPr lang="ru-RU"/>
        </a:p>
      </dgm:t>
    </dgm:pt>
    <dgm:pt modelId="{EC7BC342-A6CC-4240-9D70-DA3A8FA9CB6A}" type="pres">
      <dgm:prSet presAssocID="{2C235C5F-8BAA-44B4-A158-899579134C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7B8DD-FC8E-41C8-BB77-4BAD274AAE53}" type="pres">
      <dgm:prSet presAssocID="{F2207AAA-1341-403F-A8AD-9149081F36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CBF1F-3C64-4C7B-9184-69872655E13D}" type="pres">
      <dgm:prSet presAssocID="{F2207AAA-1341-403F-A8AD-9149081F36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C0CF4-33D0-47DE-B147-73E9C0065CA5}" type="pres">
      <dgm:prSet presAssocID="{3194A1C2-6C96-4653-8027-2933E7F749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885E0-9D66-48B0-8EFF-5DFF8E1948EA}" type="pres">
      <dgm:prSet presAssocID="{3194A1C2-6C96-4653-8027-2933E7F7492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9D14B-C8F4-4B42-87F3-2667EFA3C0CB}" type="presOf" srcId="{CFED271C-B68C-4F9E-B2A9-8D5DC4980958}" destId="{D02885E0-9D66-48B0-8EFF-5DFF8E1948EA}" srcOrd="0" destOrd="0" presId="urn:microsoft.com/office/officeart/2005/8/layout/vList2"/>
    <dgm:cxn modelId="{A2F8BAAE-7D49-4139-83B9-C004FC03941F}" type="presOf" srcId="{F2207AAA-1341-403F-A8AD-9149081F36F0}" destId="{6847B8DD-FC8E-41C8-BB77-4BAD274AAE53}" srcOrd="0" destOrd="0" presId="urn:microsoft.com/office/officeart/2005/8/layout/vList2"/>
    <dgm:cxn modelId="{703A84C9-1BBE-4270-B9B8-CD71710A21EC}" srcId="{3194A1C2-6C96-4653-8027-2933E7F74921}" destId="{28CD134A-9552-4BB1-90C1-E2F5B4EEB767}" srcOrd="2" destOrd="0" parTransId="{62B5C3C3-97C7-445A-AE32-AF49F1306764}" sibTransId="{B06C0BE0-0AF2-489B-9B91-4CC0735F4E7C}"/>
    <dgm:cxn modelId="{18F6394C-75D4-4CC1-ABFB-05EFCE1C05DA}" type="presOf" srcId="{3977C307-FC87-4E16-93B1-EDFCE2832035}" destId="{B02CBF1F-3C64-4C7B-9184-69872655E13D}" srcOrd="0" destOrd="0" presId="urn:microsoft.com/office/officeart/2005/8/layout/vList2"/>
    <dgm:cxn modelId="{7116BB96-7FDC-441F-BA9F-81E2A17BE609}" srcId="{F2207AAA-1341-403F-A8AD-9149081F36F0}" destId="{577F93CF-AEAD-46F5-B4AB-853290738D36}" srcOrd="1" destOrd="0" parTransId="{B6681F9C-D337-4184-897D-3416BDEBFC4F}" sibTransId="{3F06F49A-F1A7-4DB3-A774-6C03A985FB85}"/>
    <dgm:cxn modelId="{378CA453-1742-4E27-B5A8-694B644E0035}" srcId="{F2207AAA-1341-403F-A8AD-9149081F36F0}" destId="{3977C307-FC87-4E16-93B1-EDFCE2832035}" srcOrd="0" destOrd="0" parTransId="{8373E8FE-E6B5-47B5-A5D3-EDD3453A48A5}" sibTransId="{83029CD3-643D-4740-B408-B019E6C06EF3}"/>
    <dgm:cxn modelId="{8503E492-9E49-4AFE-84C7-E42421526BF0}" type="presOf" srcId="{577F93CF-AEAD-46F5-B4AB-853290738D36}" destId="{B02CBF1F-3C64-4C7B-9184-69872655E13D}" srcOrd="0" destOrd="1" presId="urn:microsoft.com/office/officeart/2005/8/layout/vList2"/>
    <dgm:cxn modelId="{E68C86BB-9430-41F1-9A53-175515B28B8E}" srcId="{3194A1C2-6C96-4653-8027-2933E7F74921}" destId="{71A038D8-2140-4765-809B-4A2BA64E135D}" srcOrd="1" destOrd="0" parTransId="{F22BC5D2-CA21-4E65-9574-324D0CB5ADF0}" sibTransId="{A7FFCBDB-50A9-403A-B3C8-962A1CDCDE65}"/>
    <dgm:cxn modelId="{13576208-D9DD-4BD0-84EC-C76128F19059}" srcId="{2C235C5F-8BAA-44B4-A158-899579134CBC}" destId="{3194A1C2-6C96-4653-8027-2933E7F74921}" srcOrd="1" destOrd="0" parTransId="{B8AADFE4-0D60-443B-9C0B-C5ED8DE7CFAC}" sibTransId="{7CD103DF-6686-42A2-9CC3-D6489E464842}"/>
    <dgm:cxn modelId="{EC6E0416-5E2B-4FA7-A480-6599E0DE7567}" srcId="{3194A1C2-6C96-4653-8027-2933E7F74921}" destId="{CFED271C-B68C-4F9E-B2A9-8D5DC4980958}" srcOrd="0" destOrd="0" parTransId="{B6EB0930-C33D-4BBB-B18F-303D7AE2E3D1}" sibTransId="{061CBF3F-8C95-4811-9698-DD29B684BF62}"/>
    <dgm:cxn modelId="{2340F8BB-559F-4F54-BCE4-34A2F4F39EA1}" type="presOf" srcId="{2063C2AC-136B-479F-A3B4-E3791AC9DEC0}" destId="{D02885E0-9D66-48B0-8EFF-5DFF8E1948EA}" srcOrd="0" destOrd="3" presId="urn:microsoft.com/office/officeart/2005/8/layout/vList2"/>
    <dgm:cxn modelId="{5AB473C5-AFDC-4210-9520-C6B3DC619483}" type="presOf" srcId="{2C235C5F-8BAA-44B4-A158-899579134CBC}" destId="{EC7BC342-A6CC-4240-9D70-DA3A8FA9CB6A}" srcOrd="0" destOrd="0" presId="urn:microsoft.com/office/officeart/2005/8/layout/vList2"/>
    <dgm:cxn modelId="{3BBA6F03-6C1F-44E0-B1FD-AA1572E6BFDF}" type="presOf" srcId="{28CD134A-9552-4BB1-90C1-E2F5B4EEB767}" destId="{D02885E0-9D66-48B0-8EFF-5DFF8E1948EA}" srcOrd="0" destOrd="2" presId="urn:microsoft.com/office/officeart/2005/8/layout/vList2"/>
    <dgm:cxn modelId="{9FD3395D-6D3F-4828-BD4E-B175F5AE9F71}" srcId="{3194A1C2-6C96-4653-8027-2933E7F74921}" destId="{2063C2AC-136B-479F-A3B4-E3791AC9DEC0}" srcOrd="3" destOrd="0" parTransId="{3B444112-FD8B-4EE8-9F60-5FDCB7B68709}" sibTransId="{E28FCECF-1882-4C31-8647-580B69A214EA}"/>
    <dgm:cxn modelId="{F58F6CFF-6824-4C5C-8902-4C9A553D1D64}" type="presOf" srcId="{3194A1C2-6C96-4653-8027-2933E7F74921}" destId="{935C0CF4-33D0-47DE-B147-73E9C0065CA5}" srcOrd="0" destOrd="0" presId="urn:microsoft.com/office/officeart/2005/8/layout/vList2"/>
    <dgm:cxn modelId="{0F2DC474-3162-4381-A554-F8C388AF3406}" srcId="{2C235C5F-8BAA-44B4-A158-899579134CBC}" destId="{F2207AAA-1341-403F-A8AD-9149081F36F0}" srcOrd="0" destOrd="0" parTransId="{3569B135-80E8-4C8D-9AE8-AF1311B02B9B}" sibTransId="{10F7C41F-E433-4316-A779-B8F303B6555E}"/>
    <dgm:cxn modelId="{903C7251-0CAA-4DAA-8495-9211E143FAB6}" type="presOf" srcId="{71A038D8-2140-4765-809B-4A2BA64E135D}" destId="{D02885E0-9D66-48B0-8EFF-5DFF8E1948EA}" srcOrd="0" destOrd="1" presId="urn:microsoft.com/office/officeart/2005/8/layout/vList2"/>
    <dgm:cxn modelId="{20BFE755-374E-4416-8E8A-15ED6E1416A2}" type="presParOf" srcId="{EC7BC342-A6CC-4240-9D70-DA3A8FA9CB6A}" destId="{6847B8DD-FC8E-41C8-BB77-4BAD274AAE53}" srcOrd="0" destOrd="0" presId="urn:microsoft.com/office/officeart/2005/8/layout/vList2"/>
    <dgm:cxn modelId="{6160B731-5804-4905-BC5D-9C4ECDE62B0B}" type="presParOf" srcId="{EC7BC342-A6CC-4240-9D70-DA3A8FA9CB6A}" destId="{B02CBF1F-3C64-4C7B-9184-69872655E13D}" srcOrd="1" destOrd="0" presId="urn:microsoft.com/office/officeart/2005/8/layout/vList2"/>
    <dgm:cxn modelId="{8C62E9D8-3788-4A90-A8A0-6F7E59ED1A12}" type="presParOf" srcId="{EC7BC342-A6CC-4240-9D70-DA3A8FA9CB6A}" destId="{935C0CF4-33D0-47DE-B147-73E9C0065CA5}" srcOrd="2" destOrd="0" presId="urn:microsoft.com/office/officeart/2005/8/layout/vList2"/>
    <dgm:cxn modelId="{CBA06C91-4BAB-42B5-B2D3-C402F8391E9A}" type="presParOf" srcId="{EC7BC342-A6CC-4240-9D70-DA3A8FA9CB6A}" destId="{D02885E0-9D66-48B0-8EFF-5DFF8E1948EA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1D3276-6306-4FEB-A63A-4F5A776515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3FF2D-BF99-4FD2-9020-049C76058A50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Резервные фонды</a:t>
          </a:r>
        </a:p>
      </dgm:t>
    </dgm:pt>
    <dgm:pt modelId="{BA2FC42A-5209-45CF-9DC7-04E1DA919BD5}" type="parTrans" cxnId="{BD25C224-7900-41E2-BC3E-646756F4C630}">
      <dgm:prSet/>
      <dgm:spPr/>
      <dgm:t>
        <a:bodyPr/>
        <a:lstStyle/>
        <a:p>
          <a:endParaRPr lang="ru-RU"/>
        </a:p>
      </dgm:t>
    </dgm:pt>
    <dgm:pt modelId="{77A82C7F-039B-4EE5-A0A4-5227DC1B9930}" type="sibTrans" cxnId="{BD25C224-7900-41E2-BC3E-646756F4C630}">
      <dgm:prSet/>
      <dgm:spPr/>
      <dgm:t>
        <a:bodyPr/>
        <a:lstStyle/>
        <a:p>
          <a:endParaRPr lang="ru-RU"/>
        </a:p>
      </dgm:t>
    </dgm:pt>
    <dgm:pt modelId="{75ABE6EF-7549-4563-A25D-7747ED1A9E54}">
      <dgm:prSet phldrT="[Текст]" custT="1"/>
      <dgm:spPr/>
      <dgm:t>
        <a:bodyPr/>
        <a:lstStyle/>
        <a:p>
          <a:pPr>
            <a:buNone/>
          </a:pPr>
          <a:r>
            <a:rPr lang="ru-RU" sz="1100" dirty="0"/>
            <a:t> ликвидация последствий стихийных бедствий и других чрезвычайных ситуаций</a:t>
          </a:r>
        </a:p>
      </dgm:t>
    </dgm:pt>
    <dgm:pt modelId="{6F5EA209-FFC7-4E3D-B6F4-1F571A69BA48}" type="parTrans" cxnId="{38E0CD67-A5B2-4F50-833F-842394D044E1}">
      <dgm:prSet/>
      <dgm:spPr/>
      <dgm:t>
        <a:bodyPr/>
        <a:lstStyle/>
        <a:p>
          <a:endParaRPr lang="ru-RU"/>
        </a:p>
      </dgm:t>
    </dgm:pt>
    <dgm:pt modelId="{7B809304-5DF1-48F6-B30A-CCC0EFD23386}" type="sibTrans" cxnId="{38E0CD67-A5B2-4F50-833F-842394D044E1}">
      <dgm:prSet/>
      <dgm:spPr/>
      <dgm:t>
        <a:bodyPr/>
        <a:lstStyle/>
        <a:p>
          <a:endParaRPr lang="ru-RU"/>
        </a:p>
      </dgm:t>
    </dgm:pt>
    <dgm:pt modelId="{027F646A-8EA5-47ED-A2A0-75E98855F6A1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Судебная система</a:t>
          </a:r>
        </a:p>
      </dgm:t>
    </dgm:pt>
    <dgm:pt modelId="{86056040-4D3B-48E8-8B46-0679B6ACC77D}" type="parTrans" cxnId="{81C05B32-8BBB-484E-BBA7-519626292B13}">
      <dgm:prSet/>
      <dgm:spPr/>
      <dgm:t>
        <a:bodyPr/>
        <a:lstStyle/>
        <a:p>
          <a:endParaRPr lang="ru-RU"/>
        </a:p>
      </dgm:t>
    </dgm:pt>
    <dgm:pt modelId="{F605FC85-C7BF-40B3-A991-C032B5419D83}" type="sibTrans" cxnId="{81C05B32-8BBB-484E-BBA7-519626292B13}">
      <dgm:prSet/>
      <dgm:spPr/>
      <dgm:t>
        <a:bodyPr/>
        <a:lstStyle/>
        <a:p>
          <a:endParaRPr lang="ru-RU"/>
        </a:p>
      </dgm:t>
    </dgm:pt>
    <dgm:pt modelId="{6D6181BD-34B8-4E89-81D0-165080474375}">
      <dgm:prSet phldrT="[Текст]" custT="1"/>
      <dgm:spPr/>
      <dgm:t>
        <a:bodyPr/>
        <a:lstStyle/>
        <a:p>
          <a:pPr>
            <a:buNone/>
          </a:pPr>
          <a:r>
            <a:rPr lang="ru-RU" sz="1000" dirty="0"/>
            <a:t> </a:t>
          </a:r>
          <a:r>
            <a:rPr lang="ru-RU" sz="1100" dirty="0"/>
            <a:t>составление списков кандидатов в присяжные заседатели</a:t>
          </a:r>
        </a:p>
      </dgm:t>
    </dgm:pt>
    <dgm:pt modelId="{DE587A74-5E83-4CC4-A2CE-78C077E80EC8}" type="parTrans" cxnId="{3D4D9962-79CB-4B7B-8DD5-5D47695BC1B3}">
      <dgm:prSet/>
      <dgm:spPr/>
      <dgm:t>
        <a:bodyPr/>
        <a:lstStyle/>
        <a:p>
          <a:endParaRPr lang="ru-RU"/>
        </a:p>
      </dgm:t>
    </dgm:pt>
    <dgm:pt modelId="{49CA4BAD-EF39-4F0A-83D9-81AE84EAA59F}" type="sibTrans" cxnId="{3D4D9962-79CB-4B7B-8DD5-5D47695BC1B3}">
      <dgm:prSet/>
      <dgm:spPr/>
      <dgm:t>
        <a:bodyPr/>
        <a:lstStyle/>
        <a:p>
          <a:endParaRPr lang="ru-RU"/>
        </a:p>
      </dgm:t>
    </dgm:pt>
    <dgm:pt modelId="{6BA46F43-15AD-4BA1-B932-EDCFD9DF931F}" type="pres">
      <dgm:prSet presAssocID="{871D3276-6306-4FEB-A63A-4F5A776515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33A31-DFD9-4688-960E-2FEA36D709BF}" type="pres">
      <dgm:prSet presAssocID="{6D73FF2D-BF99-4FD2-9020-049C76058A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3EFF9-AA4F-4886-9052-207675661083}" type="pres">
      <dgm:prSet presAssocID="{6D73FF2D-BF99-4FD2-9020-049C76058A5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C7310-3500-41F9-9AB2-6FB80B05EE66}" type="pres">
      <dgm:prSet presAssocID="{027F646A-8EA5-47ED-A2A0-75E98855F6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DC54E-C46D-4E32-AE96-4653DA31F0F0}" type="pres">
      <dgm:prSet presAssocID="{027F646A-8EA5-47ED-A2A0-75E98855F6A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25C224-7900-41E2-BC3E-646756F4C630}" srcId="{871D3276-6306-4FEB-A63A-4F5A7765154F}" destId="{6D73FF2D-BF99-4FD2-9020-049C76058A50}" srcOrd="0" destOrd="0" parTransId="{BA2FC42A-5209-45CF-9DC7-04E1DA919BD5}" sibTransId="{77A82C7F-039B-4EE5-A0A4-5227DC1B9930}"/>
    <dgm:cxn modelId="{3E6A4675-8C61-476A-BD19-7958F5B51945}" type="presOf" srcId="{75ABE6EF-7549-4563-A25D-7747ED1A9E54}" destId="{1E03EFF9-AA4F-4886-9052-207675661083}" srcOrd="0" destOrd="0" presId="urn:microsoft.com/office/officeart/2005/8/layout/vList2"/>
    <dgm:cxn modelId="{22A33360-AA27-4F65-9E26-9DE559179BDE}" type="presOf" srcId="{6D6181BD-34B8-4E89-81D0-165080474375}" destId="{BECDC54E-C46D-4E32-AE96-4653DA31F0F0}" srcOrd="0" destOrd="0" presId="urn:microsoft.com/office/officeart/2005/8/layout/vList2"/>
    <dgm:cxn modelId="{81C05B32-8BBB-484E-BBA7-519626292B13}" srcId="{871D3276-6306-4FEB-A63A-4F5A7765154F}" destId="{027F646A-8EA5-47ED-A2A0-75E98855F6A1}" srcOrd="1" destOrd="0" parTransId="{86056040-4D3B-48E8-8B46-0679B6ACC77D}" sibTransId="{F605FC85-C7BF-40B3-A991-C032B5419D83}"/>
    <dgm:cxn modelId="{38E0CD67-A5B2-4F50-833F-842394D044E1}" srcId="{6D73FF2D-BF99-4FD2-9020-049C76058A50}" destId="{75ABE6EF-7549-4563-A25D-7747ED1A9E54}" srcOrd="0" destOrd="0" parTransId="{6F5EA209-FFC7-4E3D-B6F4-1F571A69BA48}" sibTransId="{7B809304-5DF1-48F6-B30A-CCC0EFD23386}"/>
    <dgm:cxn modelId="{25FA2525-1B4A-405C-80F7-4DF687B64EEE}" type="presOf" srcId="{871D3276-6306-4FEB-A63A-4F5A7765154F}" destId="{6BA46F43-15AD-4BA1-B932-EDCFD9DF931F}" srcOrd="0" destOrd="0" presId="urn:microsoft.com/office/officeart/2005/8/layout/vList2"/>
    <dgm:cxn modelId="{825ADE5D-2E45-4335-86AA-26F47A505E0F}" type="presOf" srcId="{6D73FF2D-BF99-4FD2-9020-049C76058A50}" destId="{BB833A31-DFD9-4688-960E-2FEA36D709BF}" srcOrd="0" destOrd="0" presId="urn:microsoft.com/office/officeart/2005/8/layout/vList2"/>
    <dgm:cxn modelId="{D127CF79-1E8F-489C-BE2D-9A9F9003EA72}" type="presOf" srcId="{027F646A-8EA5-47ED-A2A0-75E98855F6A1}" destId="{B1FC7310-3500-41F9-9AB2-6FB80B05EE66}" srcOrd="0" destOrd="0" presId="urn:microsoft.com/office/officeart/2005/8/layout/vList2"/>
    <dgm:cxn modelId="{3D4D9962-79CB-4B7B-8DD5-5D47695BC1B3}" srcId="{027F646A-8EA5-47ED-A2A0-75E98855F6A1}" destId="{6D6181BD-34B8-4E89-81D0-165080474375}" srcOrd="0" destOrd="0" parTransId="{DE587A74-5E83-4CC4-A2CE-78C077E80EC8}" sibTransId="{49CA4BAD-EF39-4F0A-83D9-81AE84EAA59F}"/>
    <dgm:cxn modelId="{CFADECC6-8490-4ADE-B99D-C77D13DE1424}" type="presParOf" srcId="{6BA46F43-15AD-4BA1-B932-EDCFD9DF931F}" destId="{BB833A31-DFD9-4688-960E-2FEA36D709BF}" srcOrd="0" destOrd="0" presId="urn:microsoft.com/office/officeart/2005/8/layout/vList2"/>
    <dgm:cxn modelId="{461DA3E1-784B-487E-876A-3984FDF4E29E}" type="presParOf" srcId="{6BA46F43-15AD-4BA1-B932-EDCFD9DF931F}" destId="{1E03EFF9-AA4F-4886-9052-207675661083}" srcOrd="1" destOrd="0" presId="urn:microsoft.com/office/officeart/2005/8/layout/vList2"/>
    <dgm:cxn modelId="{62494CA9-D34B-473C-976D-1CFB03ABA91C}" type="presParOf" srcId="{6BA46F43-15AD-4BA1-B932-EDCFD9DF931F}" destId="{B1FC7310-3500-41F9-9AB2-6FB80B05EE66}" srcOrd="2" destOrd="0" presId="urn:microsoft.com/office/officeart/2005/8/layout/vList2"/>
    <dgm:cxn modelId="{DE191C75-C92C-42D4-87A7-6FB8FFDEB571}" type="presParOf" srcId="{6BA46F43-15AD-4BA1-B932-EDCFD9DF931F}" destId="{BECDC54E-C46D-4E32-AE96-4653DA31F0F0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 smtClean="0"/>
            <a:t>2024</a:t>
          </a:r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/>
            <a:t>85,6 тыс</a:t>
          </a:r>
          <a:r>
            <a:rPr lang="ru-RU" dirty="0"/>
            <a:t>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r>
            <a:rPr lang="ru-RU" dirty="0" smtClean="0"/>
            <a:t>2025</a:t>
          </a:r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49,1 тыс</a:t>
          </a:r>
          <a:r>
            <a:rPr lang="ru-RU" dirty="0"/>
            <a:t>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49,1 тыс</a:t>
          </a:r>
          <a:r>
            <a:rPr lang="ru-RU" dirty="0"/>
            <a:t>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ru-RU" dirty="0" smtClean="0"/>
            <a:t>2026</a:t>
          </a:r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21233511-7C3F-4C21-BDA9-2D2433B62BC9}" type="presOf" srcId="{140C8280-25D8-4F5A-A26E-82E68EF1AB06}" destId="{8FB7DF51-B68D-47FC-BF27-B020C6335946}" srcOrd="0" destOrd="0" presId="urn:microsoft.com/office/officeart/2008/layout/LinedList"/>
    <dgm:cxn modelId="{EBC2F769-3F08-4ED6-9E6D-2C87CB023CF4}" type="presOf" srcId="{A0E60320-049A-4DDE-9022-FF2359B0A6D2}" destId="{0202BF9D-5674-450F-AFC8-ED808C2AAB84}" srcOrd="0" destOrd="0" presId="urn:microsoft.com/office/officeart/2008/layout/LinedList"/>
    <dgm:cxn modelId="{C0F6B11C-2398-4990-AEB0-462B205ABB62}" type="presOf" srcId="{86CBCAF2-E8DA-422F-A33D-2BCE71EA2720}" destId="{58A0A52C-BF7E-436E-87DD-06F814C156BB}" srcOrd="0" destOrd="0" presId="urn:microsoft.com/office/officeart/2008/layout/LinedList"/>
    <dgm:cxn modelId="{C1F9E5F1-9141-4ACC-9F36-26F73FCA2B55}" type="presOf" srcId="{F978E680-9F78-4B6C-A33E-E3C37CC30AC6}" destId="{F13A1425-9BC2-4EE6-956C-60C73CAA182A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92919A60-D81F-47BA-9949-DDE9E1A57882}" type="presOf" srcId="{86F16958-6883-4745-BB77-63DD9FD3B3C1}" destId="{4D9FF308-9180-4BB1-BB35-BDCD2049A3B2}" srcOrd="0" destOrd="0" presId="urn:microsoft.com/office/officeart/2008/layout/LinedList"/>
    <dgm:cxn modelId="{BCBBF41B-F47D-475F-997B-B504E3877D08}" type="presOf" srcId="{E1890BDE-DD7F-40D6-BD1E-E93F00DFAEDA}" destId="{C12FE1D0-2D56-4E7B-9120-A327E5D8A8D1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D4D17D6F-36B2-4B77-86FB-46772ACCA161}" type="presOf" srcId="{0872440A-889C-4643-8BD1-4EB207BE2DCF}" destId="{6A84A4E5-A552-4305-8D1C-D3DC105AAA63}" srcOrd="0" destOrd="0" presId="urn:microsoft.com/office/officeart/2008/layout/LinedList"/>
    <dgm:cxn modelId="{E006AB51-3C2F-4C66-9015-83C7F4D47675}" type="presParOf" srcId="{8FB7DF51-B68D-47FC-BF27-B020C6335946}" destId="{D7B6C6A8-86D9-4E11-B7F7-FC7CCCBE0690}" srcOrd="0" destOrd="0" presId="urn:microsoft.com/office/officeart/2008/layout/LinedList"/>
    <dgm:cxn modelId="{E5EC48D9-9EF2-4677-9C45-C6B1FE9C1B19}" type="presParOf" srcId="{8FB7DF51-B68D-47FC-BF27-B020C6335946}" destId="{7831DD60-45FF-4349-89E7-ECE90BD04EBB}" srcOrd="1" destOrd="0" presId="urn:microsoft.com/office/officeart/2008/layout/LinedList"/>
    <dgm:cxn modelId="{C68DA99C-1AD9-42EF-9033-549B649A2C81}" type="presParOf" srcId="{7831DD60-45FF-4349-89E7-ECE90BD04EBB}" destId="{F13A1425-9BC2-4EE6-956C-60C73CAA182A}" srcOrd="0" destOrd="0" presId="urn:microsoft.com/office/officeart/2008/layout/LinedList"/>
    <dgm:cxn modelId="{B6192491-1AE2-429A-83D5-623459A9A8A8}" type="presParOf" srcId="{7831DD60-45FF-4349-89E7-ECE90BD04EBB}" destId="{C3F664F4-BCA0-44C2-B7BA-DF7A1D33F4BB}" srcOrd="1" destOrd="0" presId="urn:microsoft.com/office/officeart/2008/layout/LinedList"/>
    <dgm:cxn modelId="{59B01976-21CA-492F-881B-6EDC5255DC35}" type="presParOf" srcId="{C3F664F4-BCA0-44C2-B7BA-DF7A1D33F4BB}" destId="{62B35ED8-DE24-4CC2-ACFB-6BA7C0CBD7F1}" srcOrd="0" destOrd="0" presId="urn:microsoft.com/office/officeart/2008/layout/LinedList"/>
    <dgm:cxn modelId="{DAAC6C68-1F0E-430D-9471-06C632193B7A}" type="presParOf" srcId="{C3F664F4-BCA0-44C2-B7BA-DF7A1D33F4BB}" destId="{9AE84A40-7C52-4D67-AAD4-93AA676D868F}" srcOrd="1" destOrd="0" presId="urn:microsoft.com/office/officeart/2008/layout/LinedList"/>
    <dgm:cxn modelId="{49F4DDF6-6B78-46C8-92A6-74140B01162E}" type="presParOf" srcId="{9AE84A40-7C52-4D67-AAD4-93AA676D868F}" destId="{649244D2-FD62-43CC-B8F8-EC2228AE0D01}" srcOrd="0" destOrd="0" presId="urn:microsoft.com/office/officeart/2008/layout/LinedList"/>
    <dgm:cxn modelId="{E3DC42E1-C374-47FA-BF1A-75062B4CEC27}" type="presParOf" srcId="{9AE84A40-7C52-4D67-AAD4-93AA676D868F}" destId="{6A84A4E5-A552-4305-8D1C-D3DC105AAA63}" srcOrd="1" destOrd="0" presId="urn:microsoft.com/office/officeart/2008/layout/LinedList"/>
    <dgm:cxn modelId="{3FCD1CEE-D387-4D1E-8AFD-2A2C1FF92791}" type="presParOf" srcId="{9AE84A40-7C52-4D67-AAD4-93AA676D868F}" destId="{5C968E4A-DFB9-4003-93C3-932B3C6CF5D8}" srcOrd="2" destOrd="0" presId="urn:microsoft.com/office/officeart/2008/layout/LinedList"/>
    <dgm:cxn modelId="{1AD1A01F-86A0-4248-AB3F-FB9EA6A615B1}" type="presParOf" srcId="{C3F664F4-BCA0-44C2-B7BA-DF7A1D33F4BB}" destId="{DC0CD827-664E-4595-A6D4-8E86230C7F93}" srcOrd="2" destOrd="0" presId="urn:microsoft.com/office/officeart/2008/layout/LinedList"/>
    <dgm:cxn modelId="{DBDFDE69-1900-48E4-B751-6CA46310EA42}" type="presParOf" srcId="{C3F664F4-BCA0-44C2-B7BA-DF7A1D33F4BB}" destId="{A4896BC0-666F-46F6-A532-1008A831A1C9}" srcOrd="3" destOrd="0" presId="urn:microsoft.com/office/officeart/2008/layout/LinedList"/>
    <dgm:cxn modelId="{147470AA-5AE2-4D18-AA69-05129687163C}" type="presParOf" srcId="{8FB7DF51-B68D-47FC-BF27-B020C6335946}" destId="{B504ABE0-DD27-413C-9402-48D782FBED83}" srcOrd="2" destOrd="0" presId="urn:microsoft.com/office/officeart/2008/layout/LinedList"/>
    <dgm:cxn modelId="{358DD15D-279C-4FED-A6F6-BBD5FED598FC}" type="presParOf" srcId="{8FB7DF51-B68D-47FC-BF27-B020C6335946}" destId="{A8A4A7C1-20A5-481C-B94B-94F41620345F}" srcOrd="3" destOrd="0" presId="urn:microsoft.com/office/officeart/2008/layout/LinedList"/>
    <dgm:cxn modelId="{3609C753-94DA-4D78-A0CD-403820981978}" type="presParOf" srcId="{A8A4A7C1-20A5-481C-B94B-94F41620345F}" destId="{C12FE1D0-2D56-4E7B-9120-A327E5D8A8D1}" srcOrd="0" destOrd="0" presId="urn:microsoft.com/office/officeart/2008/layout/LinedList"/>
    <dgm:cxn modelId="{54E5D83F-BEEA-4EA0-B099-1B1A9CF19EB5}" type="presParOf" srcId="{A8A4A7C1-20A5-481C-B94B-94F41620345F}" destId="{237600DF-0BD2-44AC-8461-267CA3918DE1}" srcOrd="1" destOrd="0" presId="urn:microsoft.com/office/officeart/2008/layout/LinedList"/>
    <dgm:cxn modelId="{861B736A-C976-47CA-BA6F-3145C244E411}" type="presParOf" srcId="{237600DF-0BD2-44AC-8461-267CA3918DE1}" destId="{611F148F-A706-4927-84BF-F8D15E90340D}" srcOrd="0" destOrd="0" presId="urn:microsoft.com/office/officeart/2008/layout/LinedList"/>
    <dgm:cxn modelId="{3261EECB-E59F-40BF-8BA5-9F60E5E3A721}" type="presParOf" srcId="{237600DF-0BD2-44AC-8461-267CA3918DE1}" destId="{8C0DBC15-45F5-40E2-B58B-E0F96D6030BB}" srcOrd="1" destOrd="0" presId="urn:microsoft.com/office/officeart/2008/layout/LinedList"/>
    <dgm:cxn modelId="{2F15219D-76AF-4D3C-84F9-8BF3F080CC8C}" type="presParOf" srcId="{8C0DBC15-45F5-40E2-B58B-E0F96D6030BB}" destId="{C54C74EF-DA3D-49CC-8DC1-09B0490F3365}" srcOrd="0" destOrd="0" presId="urn:microsoft.com/office/officeart/2008/layout/LinedList"/>
    <dgm:cxn modelId="{DD8B5C9E-A250-4AE3-A697-BD85983E2303}" type="presParOf" srcId="{8C0DBC15-45F5-40E2-B58B-E0F96D6030BB}" destId="{58A0A52C-BF7E-436E-87DD-06F814C156BB}" srcOrd="1" destOrd="0" presId="urn:microsoft.com/office/officeart/2008/layout/LinedList"/>
    <dgm:cxn modelId="{3105B122-78D1-4C3C-BAFC-D80A1B7EB082}" type="presParOf" srcId="{8C0DBC15-45F5-40E2-B58B-E0F96D6030BB}" destId="{A77009F8-8469-40D7-ADBE-C7232FC5FE9C}" srcOrd="2" destOrd="0" presId="urn:microsoft.com/office/officeart/2008/layout/LinedList"/>
    <dgm:cxn modelId="{84481876-9E1F-4E61-AA9D-C731013B92FC}" type="presParOf" srcId="{237600DF-0BD2-44AC-8461-267CA3918DE1}" destId="{8ED002A2-2FB6-4C91-A49D-53726B40DF8D}" srcOrd="2" destOrd="0" presId="urn:microsoft.com/office/officeart/2008/layout/LinedList"/>
    <dgm:cxn modelId="{014B54CB-B904-46F3-A3C9-8725ABEF84F3}" type="presParOf" srcId="{237600DF-0BD2-44AC-8461-267CA3918DE1}" destId="{327DE62A-FB10-4647-9D65-A3989E5EAB34}" srcOrd="3" destOrd="0" presId="urn:microsoft.com/office/officeart/2008/layout/LinedList"/>
    <dgm:cxn modelId="{08AD78D9-9040-4226-B7EE-3133564BA088}" type="presParOf" srcId="{8FB7DF51-B68D-47FC-BF27-B020C6335946}" destId="{6543005E-3F94-4306-A691-6768B3CC884F}" srcOrd="4" destOrd="0" presId="urn:microsoft.com/office/officeart/2008/layout/LinedList"/>
    <dgm:cxn modelId="{98AD7839-AD9E-4D4F-93EE-0E2980419CEB}" type="presParOf" srcId="{8FB7DF51-B68D-47FC-BF27-B020C6335946}" destId="{5A836A5A-F824-4A2B-AC6F-EC8CE78C06C0}" srcOrd="5" destOrd="0" presId="urn:microsoft.com/office/officeart/2008/layout/LinedList"/>
    <dgm:cxn modelId="{38C1E9C6-48D6-4253-BF3A-CBBE47CA4AEE}" type="presParOf" srcId="{5A836A5A-F824-4A2B-AC6F-EC8CE78C06C0}" destId="{0202BF9D-5674-450F-AFC8-ED808C2AAB84}" srcOrd="0" destOrd="0" presId="urn:microsoft.com/office/officeart/2008/layout/LinedList"/>
    <dgm:cxn modelId="{47DE1F48-7E69-4281-868A-C3049ED7DB5E}" type="presParOf" srcId="{5A836A5A-F824-4A2B-AC6F-EC8CE78C06C0}" destId="{F8B201DC-6ACD-4D97-A612-3F04183911A1}" srcOrd="1" destOrd="0" presId="urn:microsoft.com/office/officeart/2008/layout/LinedList"/>
    <dgm:cxn modelId="{2386DB04-9D0A-46ED-94C8-4854A72683BF}" type="presParOf" srcId="{F8B201DC-6ACD-4D97-A612-3F04183911A1}" destId="{099AC797-92A9-4FA8-A06F-74F75DCC6AA2}" srcOrd="0" destOrd="0" presId="urn:microsoft.com/office/officeart/2008/layout/LinedList"/>
    <dgm:cxn modelId="{EE1A1B77-FDC4-4D49-88D2-0ED3D99A41AF}" type="presParOf" srcId="{F8B201DC-6ACD-4D97-A612-3F04183911A1}" destId="{4014FB8C-94FE-4B0D-92E6-B686C897D79A}" srcOrd="1" destOrd="0" presId="urn:microsoft.com/office/officeart/2008/layout/LinedList"/>
    <dgm:cxn modelId="{9E8C135D-AB34-457B-9631-6B70B1BFB6B4}" type="presParOf" srcId="{4014FB8C-94FE-4B0D-92E6-B686C897D79A}" destId="{57CC9014-0481-4226-92DC-AF2DB1838646}" srcOrd="0" destOrd="0" presId="urn:microsoft.com/office/officeart/2008/layout/LinedList"/>
    <dgm:cxn modelId="{9B49CD77-AA0E-4712-B266-FD64685C3634}" type="presParOf" srcId="{4014FB8C-94FE-4B0D-92E6-B686C897D79A}" destId="{4D9FF308-9180-4BB1-BB35-BDCD2049A3B2}" srcOrd="1" destOrd="0" presId="urn:microsoft.com/office/officeart/2008/layout/LinedList"/>
    <dgm:cxn modelId="{D65040EA-A24F-4E01-A6E3-0A5C16577809}" type="presParOf" srcId="{4014FB8C-94FE-4B0D-92E6-B686C897D79A}" destId="{89E5D9E9-C915-42E9-8DE9-50C3D9F31863}" srcOrd="2" destOrd="0" presId="urn:microsoft.com/office/officeart/2008/layout/LinedList"/>
    <dgm:cxn modelId="{E1BD134B-D170-41CE-9673-32F8D7EE2E86}" type="presParOf" srcId="{F8B201DC-6ACD-4D97-A612-3F04183911A1}" destId="{D7C510CE-AFB7-4FC7-B645-7377DCFE0CF5}" srcOrd="2" destOrd="0" presId="urn:microsoft.com/office/officeart/2008/layout/LinedList"/>
    <dgm:cxn modelId="{9B54FE78-8141-43FD-B837-7C5A0EFEFE1B}" type="presParOf" srcId="{F8B201DC-6ACD-4D97-A612-3F04183911A1}" destId="{050DEB97-EEB2-4C24-AEBC-62ECED500BEF}" srcOrd="3" destOrd="0" presId="urn:microsoft.com/office/officeart/2008/layout/LinedLis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90CF02-CAEE-4BCB-ADF4-323F26948BC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29BC454-CB0A-4055-BB52-E4EE64C2F47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Представление каналов связи, используемые для региональной автоматизированной системы центрального оповещения</a:t>
          </a:r>
          <a:endParaRPr lang="ru-RU" dirty="0">
            <a:solidFill>
              <a:schemeClr val="tx1"/>
            </a:solidFill>
          </a:endParaRPr>
        </a:p>
      </dgm:t>
    </dgm:pt>
    <dgm:pt modelId="{6BACD728-54FD-4B03-A218-42BE3B73B402}" type="parTrans" cxnId="{0BB8AFFC-E738-4B83-A33E-9E6D25FA32BC}">
      <dgm:prSet/>
      <dgm:spPr/>
      <dgm:t>
        <a:bodyPr/>
        <a:lstStyle/>
        <a:p>
          <a:endParaRPr lang="ru-RU"/>
        </a:p>
      </dgm:t>
    </dgm:pt>
    <dgm:pt modelId="{86E9E51C-3D4C-4AED-8B1A-E47E469EED9C}" type="sibTrans" cxnId="{0BB8AFFC-E738-4B83-A33E-9E6D25FA32BC}">
      <dgm:prSet/>
      <dgm:spPr/>
      <dgm:t>
        <a:bodyPr/>
        <a:lstStyle/>
        <a:p>
          <a:endParaRPr lang="ru-RU"/>
        </a:p>
      </dgm:t>
    </dgm:pt>
    <dgm:pt modelId="{9CACD518-1A59-492D-A682-8F78EE7F439B}" type="pres">
      <dgm:prSet presAssocID="{0F90CF02-CAEE-4BCB-ADF4-323F26948B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6FC49-96F1-4AA6-A81C-0B8A545D3D43}" type="pres">
      <dgm:prSet presAssocID="{829BC454-CB0A-4055-BB52-E4EE64C2F472}" presName="centerShape" presStyleLbl="node0" presStyleIdx="0" presStyleCnt="1"/>
      <dgm:spPr/>
      <dgm:t>
        <a:bodyPr/>
        <a:lstStyle/>
        <a:p>
          <a:endParaRPr lang="ru-RU"/>
        </a:p>
      </dgm:t>
    </dgm:pt>
  </dgm:ptLst>
  <dgm:cxnLst>
    <dgm:cxn modelId="{0BB8AFFC-E738-4B83-A33E-9E6D25FA32BC}" srcId="{0F90CF02-CAEE-4BCB-ADF4-323F26948BC3}" destId="{829BC454-CB0A-4055-BB52-E4EE64C2F472}" srcOrd="0" destOrd="0" parTransId="{6BACD728-54FD-4B03-A218-42BE3B73B402}" sibTransId="{86E9E51C-3D4C-4AED-8B1A-E47E469EED9C}"/>
    <dgm:cxn modelId="{12BC2919-5D29-4127-A271-3C3B8D87BCF9}" type="presOf" srcId="{829BC454-CB0A-4055-BB52-E4EE64C2F472}" destId="{BDD6FC49-96F1-4AA6-A81C-0B8A545D3D43}" srcOrd="0" destOrd="0" presId="urn:microsoft.com/office/officeart/2005/8/layout/radial1"/>
    <dgm:cxn modelId="{BEEFD608-5B14-4D92-A93A-EF9486D06660}" type="presOf" srcId="{0F90CF02-CAEE-4BCB-ADF4-323F26948BC3}" destId="{9CACD518-1A59-492D-A682-8F78EE7F439B}" srcOrd="0" destOrd="0" presId="urn:microsoft.com/office/officeart/2005/8/layout/radial1"/>
    <dgm:cxn modelId="{FCB2B5D2-3FBB-4D92-90CC-A445FB74E5DA}" type="presParOf" srcId="{9CACD518-1A59-492D-A682-8F78EE7F439B}" destId="{BDD6FC49-96F1-4AA6-A81C-0B8A545D3D43}" srcOrd="0" destOrd="0" presId="urn:microsoft.com/office/officeart/2005/8/layout/radial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 smtClean="0"/>
            <a:t>2024</a:t>
          </a:r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FF0000"/>
              </a:solidFill>
            </a:rPr>
            <a:t>65330,06 </a:t>
          </a:r>
          <a:r>
            <a:rPr lang="ru-RU" dirty="0" smtClean="0"/>
            <a:t>тыс</a:t>
          </a:r>
          <a:r>
            <a:rPr lang="ru-RU" dirty="0"/>
            <a:t>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rgbClr val="1EBE9B"/>
        </a:solidFill>
      </dgm:spPr>
      <dgm:t>
        <a:bodyPr/>
        <a:lstStyle/>
        <a:p>
          <a:pPr algn="ctr"/>
          <a:r>
            <a:rPr lang="ru-RU" dirty="0" smtClean="0"/>
            <a:t>2025</a:t>
          </a:r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FF0000"/>
              </a:solidFill>
            </a:rPr>
            <a:t>46535,8 </a:t>
          </a:r>
          <a:r>
            <a:rPr lang="ru-RU" dirty="0" smtClean="0"/>
            <a:t>тыс</a:t>
          </a:r>
          <a:r>
            <a:rPr lang="ru-RU" dirty="0"/>
            <a:t>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FF0000"/>
              </a:solidFill>
            </a:rPr>
            <a:t>43633,4 </a:t>
          </a:r>
          <a:r>
            <a:rPr lang="ru-RU" dirty="0" smtClean="0"/>
            <a:t>тыс</a:t>
          </a:r>
          <a:r>
            <a:rPr lang="ru-RU" dirty="0"/>
            <a:t>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ru-RU" dirty="0" smtClean="0"/>
            <a:t>2026</a:t>
          </a:r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3B255B16-2340-4825-B13C-FA1638DC467C}" type="presOf" srcId="{F978E680-9F78-4B6C-A33E-E3C37CC30AC6}" destId="{F13A1425-9BC2-4EE6-956C-60C73CAA182A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37D70C15-BED3-4C21-9D3F-BFFB745F8EFE}" type="presOf" srcId="{140C8280-25D8-4F5A-A26E-82E68EF1AB06}" destId="{8FB7DF51-B68D-47FC-BF27-B020C6335946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606E1F63-1501-43EA-86FC-BCC55B593134}" type="presOf" srcId="{86CBCAF2-E8DA-422F-A33D-2BCE71EA2720}" destId="{58A0A52C-BF7E-436E-87DD-06F814C156BB}" srcOrd="0" destOrd="0" presId="urn:microsoft.com/office/officeart/2008/layout/LinedList"/>
    <dgm:cxn modelId="{30BFAF3E-67D0-4528-A5EE-14C7CC1787C8}" type="presOf" srcId="{0872440A-889C-4643-8BD1-4EB207BE2DCF}" destId="{6A84A4E5-A552-4305-8D1C-D3DC105AAA63}" srcOrd="0" destOrd="0" presId="urn:microsoft.com/office/officeart/2008/layout/LinedList"/>
    <dgm:cxn modelId="{8FD13B4D-FE7E-483A-A504-65BD234EE4B4}" type="presOf" srcId="{A0E60320-049A-4DDE-9022-FF2359B0A6D2}" destId="{0202BF9D-5674-450F-AFC8-ED808C2AAB84}" srcOrd="0" destOrd="0" presId="urn:microsoft.com/office/officeart/2008/layout/LinedList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834FED0E-757F-4B4B-831F-6D194CC1C7AC}" type="presOf" srcId="{86F16958-6883-4745-BB77-63DD9FD3B3C1}" destId="{4D9FF308-9180-4BB1-BB35-BDCD2049A3B2}" srcOrd="0" destOrd="0" presId="urn:microsoft.com/office/officeart/2008/layout/LinedList"/>
    <dgm:cxn modelId="{21508BA7-FDF8-46A2-A512-EC22A04625E3}" type="presOf" srcId="{E1890BDE-DD7F-40D6-BD1E-E93F00DFAEDA}" destId="{C12FE1D0-2D56-4E7B-9120-A327E5D8A8D1}" srcOrd="0" destOrd="0" presId="urn:microsoft.com/office/officeart/2008/layout/LinedList"/>
    <dgm:cxn modelId="{7B1E21B4-8BEE-44AE-98DB-658BA432F3B1}" type="presParOf" srcId="{8FB7DF51-B68D-47FC-BF27-B020C6335946}" destId="{D7B6C6A8-86D9-4E11-B7F7-FC7CCCBE0690}" srcOrd="0" destOrd="0" presId="urn:microsoft.com/office/officeart/2008/layout/LinedList"/>
    <dgm:cxn modelId="{BA7ACD99-35F0-4AE2-8BB0-C88647A16857}" type="presParOf" srcId="{8FB7DF51-B68D-47FC-BF27-B020C6335946}" destId="{7831DD60-45FF-4349-89E7-ECE90BD04EBB}" srcOrd="1" destOrd="0" presId="urn:microsoft.com/office/officeart/2008/layout/LinedList"/>
    <dgm:cxn modelId="{714EB06F-5765-4EED-AC0F-916E7ED8E897}" type="presParOf" srcId="{7831DD60-45FF-4349-89E7-ECE90BD04EBB}" destId="{F13A1425-9BC2-4EE6-956C-60C73CAA182A}" srcOrd="0" destOrd="0" presId="urn:microsoft.com/office/officeart/2008/layout/LinedList"/>
    <dgm:cxn modelId="{F5206A18-5424-4A33-9D75-23E7D8E7DE24}" type="presParOf" srcId="{7831DD60-45FF-4349-89E7-ECE90BD04EBB}" destId="{C3F664F4-BCA0-44C2-B7BA-DF7A1D33F4BB}" srcOrd="1" destOrd="0" presId="urn:microsoft.com/office/officeart/2008/layout/LinedList"/>
    <dgm:cxn modelId="{DBA3517D-DF42-4570-8E32-3FD9FE1597E3}" type="presParOf" srcId="{C3F664F4-BCA0-44C2-B7BA-DF7A1D33F4BB}" destId="{62B35ED8-DE24-4CC2-ACFB-6BA7C0CBD7F1}" srcOrd="0" destOrd="0" presId="urn:microsoft.com/office/officeart/2008/layout/LinedList"/>
    <dgm:cxn modelId="{9FAA89D7-2D11-4928-8DFB-BA148DA47487}" type="presParOf" srcId="{C3F664F4-BCA0-44C2-B7BA-DF7A1D33F4BB}" destId="{9AE84A40-7C52-4D67-AAD4-93AA676D868F}" srcOrd="1" destOrd="0" presId="urn:microsoft.com/office/officeart/2008/layout/LinedList"/>
    <dgm:cxn modelId="{506D8460-23AC-4526-94EE-79ECA38AC2E4}" type="presParOf" srcId="{9AE84A40-7C52-4D67-AAD4-93AA676D868F}" destId="{649244D2-FD62-43CC-B8F8-EC2228AE0D01}" srcOrd="0" destOrd="0" presId="urn:microsoft.com/office/officeart/2008/layout/LinedList"/>
    <dgm:cxn modelId="{8D9F0950-4BCE-483D-BF30-EAC7D1165A68}" type="presParOf" srcId="{9AE84A40-7C52-4D67-AAD4-93AA676D868F}" destId="{6A84A4E5-A552-4305-8D1C-D3DC105AAA63}" srcOrd="1" destOrd="0" presId="urn:microsoft.com/office/officeart/2008/layout/LinedList"/>
    <dgm:cxn modelId="{D7A708E3-33DB-4F31-87CB-09F157BEDBCC}" type="presParOf" srcId="{9AE84A40-7C52-4D67-AAD4-93AA676D868F}" destId="{5C968E4A-DFB9-4003-93C3-932B3C6CF5D8}" srcOrd="2" destOrd="0" presId="urn:microsoft.com/office/officeart/2008/layout/LinedList"/>
    <dgm:cxn modelId="{D0B8AEF3-08AA-40CB-A3FB-EE4B6B7EF97C}" type="presParOf" srcId="{C3F664F4-BCA0-44C2-B7BA-DF7A1D33F4BB}" destId="{DC0CD827-664E-4595-A6D4-8E86230C7F93}" srcOrd="2" destOrd="0" presId="urn:microsoft.com/office/officeart/2008/layout/LinedList"/>
    <dgm:cxn modelId="{9EFC3398-8B3D-43A1-AE5C-4057CA276607}" type="presParOf" srcId="{C3F664F4-BCA0-44C2-B7BA-DF7A1D33F4BB}" destId="{A4896BC0-666F-46F6-A532-1008A831A1C9}" srcOrd="3" destOrd="0" presId="urn:microsoft.com/office/officeart/2008/layout/LinedList"/>
    <dgm:cxn modelId="{1879B165-1050-46DC-A87F-2090F7B96DE5}" type="presParOf" srcId="{8FB7DF51-B68D-47FC-BF27-B020C6335946}" destId="{B504ABE0-DD27-413C-9402-48D782FBED83}" srcOrd="2" destOrd="0" presId="urn:microsoft.com/office/officeart/2008/layout/LinedList"/>
    <dgm:cxn modelId="{B57FCC5A-1F7E-4CFA-AA61-B1B08AE8EC83}" type="presParOf" srcId="{8FB7DF51-B68D-47FC-BF27-B020C6335946}" destId="{A8A4A7C1-20A5-481C-B94B-94F41620345F}" srcOrd="3" destOrd="0" presId="urn:microsoft.com/office/officeart/2008/layout/LinedList"/>
    <dgm:cxn modelId="{70BF66DE-F6EC-4415-83C7-F58F22502549}" type="presParOf" srcId="{A8A4A7C1-20A5-481C-B94B-94F41620345F}" destId="{C12FE1D0-2D56-4E7B-9120-A327E5D8A8D1}" srcOrd="0" destOrd="0" presId="urn:microsoft.com/office/officeart/2008/layout/LinedList"/>
    <dgm:cxn modelId="{6ECC7719-AA29-4026-B948-63E289DE1377}" type="presParOf" srcId="{A8A4A7C1-20A5-481C-B94B-94F41620345F}" destId="{237600DF-0BD2-44AC-8461-267CA3918DE1}" srcOrd="1" destOrd="0" presId="urn:microsoft.com/office/officeart/2008/layout/LinedList"/>
    <dgm:cxn modelId="{3E1E3E42-D21F-4D32-8661-86A2315E44F4}" type="presParOf" srcId="{237600DF-0BD2-44AC-8461-267CA3918DE1}" destId="{611F148F-A706-4927-84BF-F8D15E90340D}" srcOrd="0" destOrd="0" presId="urn:microsoft.com/office/officeart/2008/layout/LinedList"/>
    <dgm:cxn modelId="{6136F634-5FBE-4D1D-821A-A77E5B38F003}" type="presParOf" srcId="{237600DF-0BD2-44AC-8461-267CA3918DE1}" destId="{8C0DBC15-45F5-40E2-B58B-E0F96D6030BB}" srcOrd="1" destOrd="0" presId="urn:microsoft.com/office/officeart/2008/layout/LinedList"/>
    <dgm:cxn modelId="{CF679312-04E8-44E5-8F31-3712E2DEB958}" type="presParOf" srcId="{8C0DBC15-45F5-40E2-B58B-E0F96D6030BB}" destId="{C54C74EF-DA3D-49CC-8DC1-09B0490F3365}" srcOrd="0" destOrd="0" presId="urn:microsoft.com/office/officeart/2008/layout/LinedList"/>
    <dgm:cxn modelId="{5603735F-062A-4775-87D5-9C83B0AB9BDB}" type="presParOf" srcId="{8C0DBC15-45F5-40E2-B58B-E0F96D6030BB}" destId="{58A0A52C-BF7E-436E-87DD-06F814C156BB}" srcOrd="1" destOrd="0" presId="urn:microsoft.com/office/officeart/2008/layout/LinedList"/>
    <dgm:cxn modelId="{75FE0CD9-68C4-47C5-8001-160ACEF6CB2E}" type="presParOf" srcId="{8C0DBC15-45F5-40E2-B58B-E0F96D6030BB}" destId="{A77009F8-8469-40D7-ADBE-C7232FC5FE9C}" srcOrd="2" destOrd="0" presId="urn:microsoft.com/office/officeart/2008/layout/LinedList"/>
    <dgm:cxn modelId="{0D15D2BE-FA68-4C8A-9E5E-9A60101E923B}" type="presParOf" srcId="{237600DF-0BD2-44AC-8461-267CA3918DE1}" destId="{8ED002A2-2FB6-4C91-A49D-53726B40DF8D}" srcOrd="2" destOrd="0" presId="urn:microsoft.com/office/officeart/2008/layout/LinedList"/>
    <dgm:cxn modelId="{2D12A3AE-E66D-4704-AF16-2B6593BE8213}" type="presParOf" srcId="{237600DF-0BD2-44AC-8461-267CA3918DE1}" destId="{327DE62A-FB10-4647-9D65-A3989E5EAB34}" srcOrd="3" destOrd="0" presId="urn:microsoft.com/office/officeart/2008/layout/LinedList"/>
    <dgm:cxn modelId="{626A5F51-5DCA-4C78-8027-A1E1CA06A77D}" type="presParOf" srcId="{8FB7DF51-B68D-47FC-BF27-B020C6335946}" destId="{6543005E-3F94-4306-A691-6768B3CC884F}" srcOrd="4" destOrd="0" presId="urn:microsoft.com/office/officeart/2008/layout/LinedList"/>
    <dgm:cxn modelId="{95831EAC-4FA9-4589-8B6E-49F3704CBB31}" type="presParOf" srcId="{8FB7DF51-B68D-47FC-BF27-B020C6335946}" destId="{5A836A5A-F824-4A2B-AC6F-EC8CE78C06C0}" srcOrd="5" destOrd="0" presId="urn:microsoft.com/office/officeart/2008/layout/LinedList"/>
    <dgm:cxn modelId="{3C36FD1F-E2E0-4E5C-8E62-742221A48372}" type="presParOf" srcId="{5A836A5A-F824-4A2B-AC6F-EC8CE78C06C0}" destId="{0202BF9D-5674-450F-AFC8-ED808C2AAB84}" srcOrd="0" destOrd="0" presId="urn:microsoft.com/office/officeart/2008/layout/LinedList"/>
    <dgm:cxn modelId="{EAD6DEDF-942F-45FC-9548-0819EADA2920}" type="presParOf" srcId="{5A836A5A-F824-4A2B-AC6F-EC8CE78C06C0}" destId="{F8B201DC-6ACD-4D97-A612-3F04183911A1}" srcOrd="1" destOrd="0" presId="urn:microsoft.com/office/officeart/2008/layout/LinedList"/>
    <dgm:cxn modelId="{C2B8AFB7-57E5-4E09-A51B-77DE6527E71A}" type="presParOf" srcId="{F8B201DC-6ACD-4D97-A612-3F04183911A1}" destId="{099AC797-92A9-4FA8-A06F-74F75DCC6AA2}" srcOrd="0" destOrd="0" presId="urn:microsoft.com/office/officeart/2008/layout/LinedList"/>
    <dgm:cxn modelId="{175D12A2-7E25-4870-A17D-988111D72E36}" type="presParOf" srcId="{F8B201DC-6ACD-4D97-A612-3F04183911A1}" destId="{4014FB8C-94FE-4B0D-92E6-B686C897D79A}" srcOrd="1" destOrd="0" presId="urn:microsoft.com/office/officeart/2008/layout/LinedList"/>
    <dgm:cxn modelId="{575B2F98-F660-4B43-97F5-55F6F362FDAC}" type="presParOf" srcId="{4014FB8C-94FE-4B0D-92E6-B686C897D79A}" destId="{57CC9014-0481-4226-92DC-AF2DB1838646}" srcOrd="0" destOrd="0" presId="urn:microsoft.com/office/officeart/2008/layout/LinedList"/>
    <dgm:cxn modelId="{C12F66BC-6329-480A-98E5-8125D1470040}" type="presParOf" srcId="{4014FB8C-94FE-4B0D-92E6-B686C897D79A}" destId="{4D9FF308-9180-4BB1-BB35-BDCD2049A3B2}" srcOrd="1" destOrd="0" presId="urn:microsoft.com/office/officeart/2008/layout/LinedList"/>
    <dgm:cxn modelId="{F899AC52-B4DD-4005-871E-3BD264CC60DA}" type="presParOf" srcId="{4014FB8C-94FE-4B0D-92E6-B686C897D79A}" destId="{89E5D9E9-C915-42E9-8DE9-50C3D9F31863}" srcOrd="2" destOrd="0" presId="urn:microsoft.com/office/officeart/2008/layout/LinedList"/>
    <dgm:cxn modelId="{7CC8BFBC-D891-414D-845B-71DA9AD7728E}" type="presParOf" srcId="{F8B201DC-6ACD-4D97-A612-3F04183911A1}" destId="{D7C510CE-AFB7-4FC7-B645-7377DCFE0CF5}" srcOrd="2" destOrd="0" presId="urn:microsoft.com/office/officeart/2008/layout/LinedList"/>
    <dgm:cxn modelId="{6608D31A-47E8-41F5-8D8B-6CED18732F7D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2E0585-D0CE-4DE7-9451-C17D38CE51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1EE16-F236-4DC5-8E32-55EF277550CD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Дорожное хозяйство</a:t>
          </a:r>
        </a:p>
      </dgm:t>
    </dgm:pt>
    <dgm:pt modelId="{2AFB91C4-5678-4BF2-9392-95F38F7CEA4E}" type="parTrans" cxnId="{12A678CB-1CDE-4A92-9476-3671823AEC07}">
      <dgm:prSet/>
      <dgm:spPr/>
      <dgm:t>
        <a:bodyPr/>
        <a:lstStyle/>
        <a:p>
          <a:endParaRPr lang="ru-RU"/>
        </a:p>
      </dgm:t>
    </dgm:pt>
    <dgm:pt modelId="{94405A1A-377D-4CE5-B023-34F90BE593DD}" type="sibTrans" cxnId="{12A678CB-1CDE-4A92-9476-3671823AEC07}">
      <dgm:prSet/>
      <dgm:spPr/>
      <dgm:t>
        <a:bodyPr/>
        <a:lstStyle/>
        <a:p>
          <a:endParaRPr lang="ru-RU"/>
        </a:p>
      </dgm:t>
    </dgm:pt>
    <dgm:pt modelId="{1956F1EF-60B1-44FB-8681-83E9EB384ED3}">
      <dgm:prSet phldrT="[Текст]"/>
      <dgm:spPr/>
      <dgm:t>
        <a:bodyPr/>
        <a:lstStyle/>
        <a:p>
          <a:r>
            <a:rPr lang="ru-RU" dirty="0"/>
            <a:t>Осуществление дорожной деятельности в отношении автомобильных дорог общего пользования местного значения (В </a:t>
          </a:r>
          <a:r>
            <a:rPr lang="ru-RU" dirty="0" err="1"/>
            <a:t>Котельничском</a:t>
          </a:r>
          <a:r>
            <a:rPr lang="ru-RU" dirty="0"/>
            <a:t> районе протяженность автомобильных дорог местного значения составляет </a:t>
          </a:r>
          <a:r>
            <a:rPr lang="ru-RU" dirty="0" smtClean="0"/>
            <a:t>578 </a:t>
          </a:r>
          <a:r>
            <a:rPr lang="ru-RU" dirty="0"/>
            <a:t>км)</a:t>
          </a:r>
        </a:p>
      </dgm:t>
    </dgm:pt>
    <dgm:pt modelId="{F969980C-A804-42E2-95DF-A65753328748}" type="parTrans" cxnId="{82227981-6C0D-4DDC-9E55-1A14DBE6B84F}">
      <dgm:prSet/>
      <dgm:spPr/>
      <dgm:t>
        <a:bodyPr/>
        <a:lstStyle/>
        <a:p>
          <a:endParaRPr lang="ru-RU"/>
        </a:p>
      </dgm:t>
    </dgm:pt>
    <dgm:pt modelId="{588CBB11-1EA1-4FF5-96FA-58923E44A714}" type="sibTrans" cxnId="{82227981-6C0D-4DDC-9E55-1A14DBE6B84F}">
      <dgm:prSet/>
      <dgm:spPr/>
      <dgm:t>
        <a:bodyPr/>
        <a:lstStyle/>
        <a:p>
          <a:endParaRPr lang="ru-RU"/>
        </a:p>
      </dgm:t>
    </dgm:pt>
    <dgm:pt modelId="{0E7346AD-27EF-467E-8D44-8E9C7603575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Сельское хозяйство</a:t>
          </a:r>
        </a:p>
      </dgm:t>
    </dgm:pt>
    <dgm:pt modelId="{6D8A0C11-1631-4B55-97CF-C16FDD4A7AFA}" type="parTrans" cxnId="{1B2F219D-9F60-4247-A28A-77B8A1FE4B93}">
      <dgm:prSet/>
      <dgm:spPr/>
      <dgm:t>
        <a:bodyPr/>
        <a:lstStyle/>
        <a:p>
          <a:endParaRPr lang="ru-RU"/>
        </a:p>
      </dgm:t>
    </dgm:pt>
    <dgm:pt modelId="{9AF8DD3F-836C-43B2-A634-42E6BE849A4B}" type="sibTrans" cxnId="{1B2F219D-9F60-4247-A28A-77B8A1FE4B93}">
      <dgm:prSet/>
      <dgm:spPr/>
      <dgm:t>
        <a:bodyPr/>
        <a:lstStyle/>
        <a:p>
          <a:endParaRPr lang="ru-RU"/>
        </a:p>
      </dgm:t>
    </dgm:pt>
    <dgm:pt modelId="{C8FA15C2-BB5D-4869-B141-6A68BC3B27C5}">
      <dgm:prSet phldrT="[Текст]"/>
      <dgm:spPr/>
      <dgm:t>
        <a:bodyPr/>
        <a:lstStyle/>
        <a:p>
          <a:r>
            <a:rPr lang="ru-RU" dirty="0"/>
            <a:t>Возмещение части затрат на уплату процентов по инвестиционным кредитам (займам) в агропромышленном комплексе</a:t>
          </a:r>
        </a:p>
      </dgm:t>
    </dgm:pt>
    <dgm:pt modelId="{87FAD336-5E64-4E0A-8F7D-C00EBD76BC41}" type="parTrans" cxnId="{82E8D15E-A4F5-4BEE-8C90-CC691894A1EB}">
      <dgm:prSet/>
      <dgm:spPr/>
      <dgm:t>
        <a:bodyPr/>
        <a:lstStyle/>
        <a:p>
          <a:endParaRPr lang="ru-RU"/>
        </a:p>
      </dgm:t>
    </dgm:pt>
    <dgm:pt modelId="{7B96FE59-E2A4-49B7-9D19-70BC1D82E777}" type="sibTrans" cxnId="{82E8D15E-A4F5-4BEE-8C90-CC691894A1EB}">
      <dgm:prSet/>
      <dgm:spPr/>
      <dgm:t>
        <a:bodyPr/>
        <a:lstStyle/>
        <a:p>
          <a:endParaRPr lang="ru-RU"/>
        </a:p>
      </dgm:t>
    </dgm:pt>
    <dgm:pt modelId="{503D04EF-828A-4B74-8A1D-0D9530F222D5}">
      <dgm:prSet/>
      <dgm:spPr/>
      <dgm:t>
        <a:bodyPr/>
        <a:lstStyle/>
        <a:p>
          <a:r>
            <a:rPr lang="ru-RU" dirty="0"/>
            <a:t>Ремонт и обслуживание автомобильных дорог</a:t>
          </a:r>
        </a:p>
      </dgm:t>
    </dgm:pt>
    <dgm:pt modelId="{5E23CC80-BB1F-4377-A621-FBB5A4D8E960}" type="parTrans" cxnId="{04C2EB51-A76C-436D-8CEA-985209105840}">
      <dgm:prSet/>
      <dgm:spPr/>
      <dgm:t>
        <a:bodyPr/>
        <a:lstStyle/>
        <a:p>
          <a:endParaRPr lang="ru-RU"/>
        </a:p>
      </dgm:t>
    </dgm:pt>
    <dgm:pt modelId="{E3DFF114-526E-4A37-A352-4A7F8FA137FF}" type="sibTrans" cxnId="{04C2EB51-A76C-436D-8CEA-985209105840}">
      <dgm:prSet/>
      <dgm:spPr/>
      <dgm:t>
        <a:bodyPr/>
        <a:lstStyle/>
        <a:p>
          <a:endParaRPr lang="ru-RU"/>
        </a:p>
      </dgm:t>
    </dgm:pt>
    <dgm:pt modelId="{4CFEDA39-11E9-4F00-A524-6FF3CB6AA04E}" type="pres">
      <dgm:prSet presAssocID="{812E0585-D0CE-4DE7-9451-C17D38CE5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CDC58-13A9-40B7-9C3B-E2D0D11ED521}" type="pres">
      <dgm:prSet presAssocID="{E491EE16-F236-4DC5-8E32-55EF277550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D3045-6B50-4789-BF4A-95DDD04F4D24}" type="pres">
      <dgm:prSet presAssocID="{E491EE16-F236-4DC5-8E32-55EF277550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E6D2E-5B12-4B54-A483-17CD63E3935E}" type="pres">
      <dgm:prSet presAssocID="{0E7346AD-27EF-467E-8D44-8E9C760357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A33F2-68F9-467F-9737-3253E3956891}" type="pres">
      <dgm:prSet presAssocID="{0E7346AD-27EF-467E-8D44-8E9C7603575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6FE011-53DF-4738-8A95-EEC0F56C7377}" type="presOf" srcId="{1956F1EF-60B1-44FB-8681-83E9EB384ED3}" destId="{C5DD3045-6B50-4789-BF4A-95DDD04F4D24}" srcOrd="0" destOrd="0" presId="urn:microsoft.com/office/officeart/2005/8/layout/vList2"/>
    <dgm:cxn modelId="{D9A27133-AF3C-4E80-A3FC-25502689FC06}" type="presOf" srcId="{C8FA15C2-BB5D-4869-B141-6A68BC3B27C5}" destId="{0A2A33F2-68F9-467F-9737-3253E3956891}" srcOrd="0" destOrd="0" presId="urn:microsoft.com/office/officeart/2005/8/layout/vList2"/>
    <dgm:cxn modelId="{51C3F4FB-EC3B-483E-B76C-7D1439A3B0C9}" type="presOf" srcId="{E491EE16-F236-4DC5-8E32-55EF277550CD}" destId="{906CDC58-13A9-40B7-9C3B-E2D0D11ED521}" srcOrd="0" destOrd="0" presId="urn:microsoft.com/office/officeart/2005/8/layout/vList2"/>
    <dgm:cxn modelId="{1B2F219D-9F60-4247-A28A-77B8A1FE4B93}" srcId="{812E0585-D0CE-4DE7-9451-C17D38CE510B}" destId="{0E7346AD-27EF-467E-8D44-8E9C76035753}" srcOrd="1" destOrd="0" parTransId="{6D8A0C11-1631-4B55-97CF-C16FDD4A7AFA}" sibTransId="{9AF8DD3F-836C-43B2-A634-42E6BE849A4B}"/>
    <dgm:cxn modelId="{82227981-6C0D-4DDC-9E55-1A14DBE6B84F}" srcId="{E491EE16-F236-4DC5-8E32-55EF277550CD}" destId="{1956F1EF-60B1-44FB-8681-83E9EB384ED3}" srcOrd="0" destOrd="0" parTransId="{F969980C-A804-42E2-95DF-A65753328748}" sibTransId="{588CBB11-1EA1-4FF5-96FA-58923E44A714}"/>
    <dgm:cxn modelId="{3DBB1A60-A5CD-46A9-A98A-04144A015BCB}" type="presOf" srcId="{812E0585-D0CE-4DE7-9451-C17D38CE510B}" destId="{4CFEDA39-11E9-4F00-A524-6FF3CB6AA04E}" srcOrd="0" destOrd="0" presId="urn:microsoft.com/office/officeart/2005/8/layout/vList2"/>
    <dgm:cxn modelId="{2B9DE5B0-F568-479A-862F-88CA70C4BD8C}" type="presOf" srcId="{0E7346AD-27EF-467E-8D44-8E9C76035753}" destId="{64AE6D2E-5B12-4B54-A483-17CD63E3935E}" srcOrd="0" destOrd="0" presId="urn:microsoft.com/office/officeart/2005/8/layout/vList2"/>
    <dgm:cxn modelId="{12A678CB-1CDE-4A92-9476-3671823AEC07}" srcId="{812E0585-D0CE-4DE7-9451-C17D38CE510B}" destId="{E491EE16-F236-4DC5-8E32-55EF277550CD}" srcOrd="0" destOrd="0" parTransId="{2AFB91C4-5678-4BF2-9392-95F38F7CEA4E}" sibTransId="{94405A1A-377D-4CE5-B023-34F90BE593DD}"/>
    <dgm:cxn modelId="{CB275E12-1A9A-4149-B6AC-A00B194CF178}" type="presOf" srcId="{503D04EF-828A-4B74-8A1D-0D9530F222D5}" destId="{C5DD3045-6B50-4789-BF4A-95DDD04F4D24}" srcOrd="0" destOrd="1" presId="urn:microsoft.com/office/officeart/2005/8/layout/vList2"/>
    <dgm:cxn modelId="{82E8D15E-A4F5-4BEE-8C90-CC691894A1EB}" srcId="{0E7346AD-27EF-467E-8D44-8E9C76035753}" destId="{C8FA15C2-BB5D-4869-B141-6A68BC3B27C5}" srcOrd="0" destOrd="0" parTransId="{87FAD336-5E64-4E0A-8F7D-C00EBD76BC41}" sibTransId="{7B96FE59-E2A4-49B7-9D19-70BC1D82E777}"/>
    <dgm:cxn modelId="{04C2EB51-A76C-436D-8CEA-985209105840}" srcId="{E491EE16-F236-4DC5-8E32-55EF277550CD}" destId="{503D04EF-828A-4B74-8A1D-0D9530F222D5}" srcOrd="1" destOrd="0" parTransId="{5E23CC80-BB1F-4377-A621-FBB5A4D8E960}" sibTransId="{E3DFF114-526E-4A37-A352-4A7F8FA137FF}"/>
    <dgm:cxn modelId="{9D46C8CF-D632-4F67-81F0-A8718E98A192}" type="presParOf" srcId="{4CFEDA39-11E9-4F00-A524-6FF3CB6AA04E}" destId="{906CDC58-13A9-40B7-9C3B-E2D0D11ED521}" srcOrd="0" destOrd="0" presId="urn:microsoft.com/office/officeart/2005/8/layout/vList2"/>
    <dgm:cxn modelId="{1393C362-41F7-4BF2-AF0B-74AB3319B726}" type="presParOf" srcId="{4CFEDA39-11E9-4F00-A524-6FF3CB6AA04E}" destId="{C5DD3045-6B50-4789-BF4A-95DDD04F4D24}" srcOrd="1" destOrd="0" presId="urn:microsoft.com/office/officeart/2005/8/layout/vList2"/>
    <dgm:cxn modelId="{5A917C4A-494B-4F41-8842-C2D6C033ADF2}" type="presParOf" srcId="{4CFEDA39-11E9-4F00-A524-6FF3CB6AA04E}" destId="{64AE6D2E-5B12-4B54-A483-17CD63E3935E}" srcOrd="2" destOrd="0" presId="urn:microsoft.com/office/officeart/2005/8/layout/vList2"/>
    <dgm:cxn modelId="{1AE4F4A0-79ED-4ACA-A664-DD109BE11A6E}" type="presParOf" srcId="{4CFEDA39-11E9-4F00-A524-6FF3CB6AA04E}" destId="{0A2A33F2-68F9-467F-9737-3253E3956891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C0613-16C3-40DF-9342-5F79AF2663D3}">
      <dsp:nvSpPr>
        <dsp:cNvPr id="0" name=""/>
        <dsp:cNvSpPr/>
      </dsp:nvSpPr>
      <dsp:spPr>
        <a:xfrm>
          <a:off x="1923921" y="118023"/>
          <a:ext cx="2441872" cy="24418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Налоговые доходы</a:t>
          </a:r>
        </a:p>
      </dsp:txBody>
      <dsp:txXfrm>
        <a:off x="2249504" y="545351"/>
        <a:ext cx="1790706" cy="1098842"/>
      </dsp:txXfrm>
    </dsp:sp>
    <dsp:sp modelId="{97EE911C-606D-40D1-A268-C94A771610DC}">
      <dsp:nvSpPr>
        <dsp:cNvPr id="0" name=""/>
        <dsp:cNvSpPr/>
      </dsp:nvSpPr>
      <dsp:spPr>
        <a:xfrm>
          <a:off x="2805030" y="1644194"/>
          <a:ext cx="2441872" cy="24418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/>
            <a:t>Безвоз-мездные</a:t>
          </a:r>
          <a:r>
            <a:rPr lang="ru-RU" sz="2400" b="1" kern="1200" dirty="0"/>
            <a:t> доходы</a:t>
          </a:r>
        </a:p>
      </dsp:txBody>
      <dsp:txXfrm>
        <a:off x="3551836" y="2275011"/>
        <a:ext cx="1465123" cy="1343030"/>
      </dsp:txXfrm>
    </dsp:sp>
    <dsp:sp modelId="{232515E2-6D93-4B4F-BB0C-365285DB3FD7}">
      <dsp:nvSpPr>
        <dsp:cNvPr id="0" name=""/>
        <dsp:cNvSpPr/>
      </dsp:nvSpPr>
      <dsp:spPr>
        <a:xfrm>
          <a:off x="1042812" y="1644194"/>
          <a:ext cx="2441872" cy="24418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Неналого-вые доходы</a:t>
          </a:r>
        </a:p>
      </dsp:txBody>
      <dsp:txXfrm>
        <a:off x="1272755" y="2275011"/>
        <a:ext cx="1465123" cy="13430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78"/>
          <a:ext cx="138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78"/>
          <a:ext cx="276777" cy="326305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478"/>
        <a:ext cx="276777" cy="326305"/>
      </dsp:txXfrm>
    </dsp:sp>
    <dsp:sp modelId="{6A84A4E5-A552-4305-8D1C-D3DC105AAA63}">
      <dsp:nvSpPr>
        <dsp:cNvPr id="0" name=""/>
        <dsp:cNvSpPr/>
      </dsp:nvSpPr>
      <dsp:spPr>
        <a:xfrm>
          <a:off x="297535" y="15296"/>
          <a:ext cx="1086349" cy="29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3073,5 </a:t>
          </a:r>
          <a:r>
            <a:rPr lang="ru-RU" sz="900" kern="1200" dirty="0"/>
            <a:t>тыс. рублей</a:t>
          </a:r>
        </a:p>
      </dsp:txBody>
      <dsp:txXfrm>
        <a:off x="297535" y="15296"/>
        <a:ext cx="1086349" cy="296351"/>
      </dsp:txXfrm>
    </dsp:sp>
    <dsp:sp modelId="{DC0CD827-664E-4595-A6D4-8E86230C7F93}">
      <dsp:nvSpPr>
        <dsp:cNvPr id="0" name=""/>
        <dsp:cNvSpPr/>
      </dsp:nvSpPr>
      <dsp:spPr>
        <a:xfrm>
          <a:off x="276777" y="311647"/>
          <a:ext cx="1107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26783"/>
          <a:ext cx="138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26783"/>
          <a:ext cx="276777" cy="326305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326783"/>
        <a:ext cx="276777" cy="326305"/>
      </dsp:txXfrm>
    </dsp:sp>
    <dsp:sp modelId="{58A0A52C-BF7E-436E-87DD-06F814C156BB}">
      <dsp:nvSpPr>
        <dsp:cNvPr id="0" name=""/>
        <dsp:cNvSpPr/>
      </dsp:nvSpPr>
      <dsp:spPr>
        <a:xfrm>
          <a:off x="297535" y="341601"/>
          <a:ext cx="1086349" cy="29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1368,8 </a:t>
          </a:r>
          <a:r>
            <a:rPr lang="ru-RU" sz="900" kern="1200" dirty="0"/>
            <a:t>тыс. рублей</a:t>
          </a:r>
        </a:p>
      </dsp:txBody>
      <dsp:txXfrm>
        <a:off x="297535" y="341601"/>
        <a:ext cx="1086349" cy="296351"/>
      </dsp:txXfrm>
    </dsp:sp>
    <dsp:sp modelId="{8ED002A2-2FB6-4C91-A49D-53726B40DF8D}">
      <dsp:nvSpPr>
        <dsp:cNvPr id="0" name=""/>
        <dsp:cNvSpPr/>
      </dsp:nvSpPr>
      <dsp:spPr>
        <a:xfrm>
          <a:off x="276777" y="637952"/>
          <a:ext cx="1107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53089"/>
          <a:ext cx="138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53089"/>
          <a:ext cx="276777" cy="326305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653089"/>
        <a:ext cx="276777" cy="326305"/>
      </dsp:txXfrm>
    </dsp:sp>
    <dsp:sp modelId="{4D9FF308-9180-4BB1-BB35-BDCD2049A3B2}">
      <dsp:nvSpPr>
        <dsp:cNvPr id="0" name=""/>
        <dsp:cNvSpPr/>
      </dsp:nvSpPr>
      <dsp:spPr>
        <a:xfrm>
          <a:off x="297535" y="667906"/>
          <a:ext cx="1086349" cy="29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247,4 </a:t>
          </a:r>
          <a:r>
            <a:rPr lang="ru-RU" sz="900" kern="1200" dirty="0"/>
            <a:t>тыс. рублей</a:t>
          </a:r>
        </a:p>
      </dsp:txBody>
      <dsp:txXfrm>
        <a:off x="297535" y="667906"/>
        <a:ext cx="1086349" cy="296351"/>
      </dsp:txXfrm>
    </dsp:sp>
    <dsp:sp modelId="{D7C510CE-AFB7-4FC7-B645-7377DCFE0CF5}">
      <dsp:nvSpPr>
        <dsp:cNvPr id="0" name=""/>
        <dsp:cNvSpPr/>
      </dsp:nvSpPr>
      <dsp:spPr>
        <a:xfrm>
          <a:off x="276777" y="964258"/>
          <a:ext cx="1107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73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73"/>
          <a:ext cx="272059" cy="32305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473"/>
        <a:ext cx="272059" cy="323056"/>
      </dsp:txXfrm>
    </dsp:sp>
    <dsp:sp modelId="{6A84A4E5-A552-4305-8D1C-D3DC105AAA63}">
      <dsp:nvSpPr>
        <dsp:cNvPr id="0" name=""/>
        <dsp:cNvSpPr/>
      </dsp:nvSpPr>
      <dsp:spPr>
        <a:xfrm>
          <a:off x="292464" y="15143"/>
          <a:ext cx="1067834" cy="29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640,0 </a:t>
          </a:r>
          <a:r>
            <a:rPr lang="ru-RU" sz="900" kern="1200" dirty="0"/>
            <a:t>тыс. рублей</a:t>
          </a:r>
        </a:p>
      </dsp:txBody>
      <dsp:txXfrm>
        <a:off x="292464" y="15143"/>
        <a:ext cx="1067834" cy="293400"/>
      </dsp:txXfrm>
    </dsp:sp>
    <dsp:sp modelId="{DC0CD827-664E-4595-A6D4-8E86230C7F93}">
      <dsp:nvSpPr>
        <dsp:cNvPr id="0" name=""/>
        <dsp:cNvSpPr/>
      </dsp:nvSpPr>
      <dsp:spPr>
        <a:xfrm>
          <a:off x="272059" y="308544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23530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23530"/>
          <a:ext cx="272059" cy="32305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323530"/>
        <a:ext cx="272059" cy="323056"/>
      </dsp:txXfrm>
    </dsp:sp>
    <dsp:sp modelId="{58A0A52C-BF7E-436E-87DD-06F814C156BB}">
      <dsp:nvSpPr>
        <dsp:cNvPr id="0" name=""/>
        <dsp:cNvSpPr/>
      </dsp:nvSpPr>
      <dsp:spPr>
        <a:xfrm>
          <a:off x="292464" y="338200"/>
          <a:ext cx="1067834" cy="29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640,0 </a:t>
          </a:r>
          <a:r>
            <a:rPr lang="ru-RU" sz="900" kern="1200" dirty="0"/>
            <a:t>тыс. рублей</a:t>
          </a:r>
        </a:p>
      </dsp:txBody>
      <dsp:txXfrm>
        <a:off x="292464" y="338200"/>
        <a:ext cx="1067834" cy="293400"/>
      </dsp:txXfrm>
    </dsp:sp>
    <dsp:sp modelId="{8ED002A2-2FB6-4C91-A49D-53726B40DF8D}">
      <dsp:nvSpPr>
        <dsp:cNvPr id="0" name=""/>
        <dsp:cNvSpPr/>
      </dsp:nvSpPr>
      <dsp:spPr>
        <a:xfrm>
          <a:off x="272059" y="631601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46586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46586"/>
          <a:ext cx="272059" cy="32305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646586"/>
        <a:ext cx="272059" cy="323056"/>
      </dsp:txXfrm>
    </dsp:sp>
    <dsp:sp modelId="{4D9FF308-9180-4BB1-BB35-BDCD2049A3B2}">
      <dsp:nvSpPr>
        <dsp:cNvPr id="0" name=""/>
        <dsp:cNvSpPr/>
      </dsp:nvSpPr>
      <dsp:spPr>
        <a:xfrm>
          <a:off x="292464" y="661256"/>
          <a:ext cx="1067834" cy="29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640,0 </a:t>
          </a:r>
          <a:r>
            <a:rPr lang="ru-RU" sz="900" kern="1200" dirty="0"/>
            <a:t>тыс. рублей</a:t>
          </a:r>
        </a:p>
      </dsp:txBody>
      <dsp:txXfrm>
        <a:off x="292464" y="661256"/>
        <a:ext cx="1067834" cy="293400"/>
      </dsp:txXfrm>
    </dsp:sp>
    <dsp:sp modelId="{D7C510CE-AFB7-4FC7-B645-7377DCFE0CF5}">
      <dsp:nvSpPr>
        <dsp:cNvPr id="0" name=""/>
        <dsp:cNvSpPr/>
      </dsp:nvSpPr>
      <dsp:spPr>
        <a:xfrm>
          <a:off x="272059" y="954657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78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78"/>
          <a:ext cx="272059" cy="32624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478"/>
        <a:ext cx="272059" cy="326246"/>
      </dsp:txXfrm>
    </dsp:sp>
    <dsp:sp modelId="{6A84A4E5-A552-4305-8D1C-D3DC105AAA63}">
      <dsp:nvSpPr>
        <dsp:cNvPr id="0" name=""/>
        <dsp:cNvSpPr/>
      </dsp:nvSpPr>
      <dsp:spPr>
        <a:xfrm>
          <a:off x="292464" y="15293"/>
          <a:ext cx="1067834" cy="2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FF0000"/>
              </a:solidFill>
            </a:rPr>
            <a:t>336,4 </a:t>
          </a:r>
          <a:r>
            <a:rPr lang="ru-RU" sz="900" kern="1200" dirty="0"/>
            <a:t>тыс. рублей</a:t>
          </a:r>
        </a:p>
      </dsp:txBody>
      <dsp:txXfrm>
        <a:off x="292464" y="15293"/>
        <a:ext cx="1067834" cy="296298"/>
      </dsp:txXfrm>
    </dsp:sp>
    <dsp:sp modelId="{DC0CD827-664E-4595-A6D4-8E86230C7F93}">
      <dsp:nvSpPr>
        <dsp:cNvPr id="0" name=""/>
        <dsp:cNvSpPr/>
      </dsp:nvSpPr>
      <dsp:spPr>
        <a:xfrm>
          <a:off x="272059" y="311591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26724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26724"/>
          <a:ext cx="272059" cy="32624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326724"/>
        <a:ext cx="272059" cy="326246"/>
      </dsp:txXfrm>
    </dsp:sp>
    <dsp:sp modelId="{58A0A52C-BF7E-436E-87DD-06F814C156BB}">
      <dsp:nvSpPr>
        <dsp:cNvPr id="0" name=""/>
        <dsp:cNvSpPr/>
      </dsp:nvSpPr>
      <dsp:spPr>
        <a:xfrm>
          <a:off x="292464" y="341539"/>
          <a:ext cx="1067834" cy="2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FF0000"/>
              </a:solidFill>
            </a:rPr>
            <a:t>18,9</a:t>
          </a:r>
          <a:r>
            <a:rPr lang="ru-RU" sz="900" kern="1200" dirty="0" smtClean="0"/>
            <a:t> </a:t>
          </a:r>
          <a:r>
            <a:rPr lang="ru-RU" sz="900" kern="1200" dirty="0"/>
            <a:t>тыс. рублей</a:t>
          </a:r>
        </a:p>
      </dsp:txBody>
      <dsp:txXfrm>
        <a:off x="292464" y="341539"/>
        <a:ext cx="1067834" cy="296298"/>
      </dsp:txXfrm>
    </dsp:sp>
    <dsp:sp modelId="{8ED002A2-2FB6-4C91-A49D-53726B40DF8D}">
      <dsp:nvSpPr>
        <dsp:cNvPr id="0" name=""/>
        <dsp:cNvSpPr/>
      </dsp:nvSpPr>
      <dsp:spPr>
        <a:xfrm>
          <a:off x="272059" y="637837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52971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52971"/>
          <a:ext cx="272059" cy="32624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652971"/>
        <a:ext cx="272059" cy="326246"/>
      </dsp:txXfrm>
    </dsp:sp>
    <dsp:sp modelId="{4D9FF308-9180-4BB1-BB35-BDCD2049A3B2}">
      <dsp:nvSpPr>
        <dsp:cNvPr id="0" name=""/>
        <dsp:cNvSpPr/>
      </dsp:nvSpPr>
      <dsp:spPr>
        <a:xfrm>
          <a:off x="292464" y="667786"/>
          <a:ext cx="1067834" cy="2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FF0000"/>
              </a:solidFill>
            </a:rPr>
            <a:t>18,9</a:t>
          </a:r>
          <a:r>
            <a:rPr lang="ru-RU" sz="900" kern="1200" dirty="0" smtClean="0"/>
            <a:t>  </a:t>
          </a:r>
          <a:r>
            <a:rPr lang="ru-RU" sz="900" kern="1200" dirty="0"/>
            <a:t>тыс. рублей</a:t>
          </a:r>
        </a:p>
      </dsp:txBody>
      <dsp:txXfrm>
        <a:off x="292464" y="667786"/>
        <a:ext cx="1067834" cy="296298"/>
      </dsp:txXfrm>
    </dsp:sp>
    <dsp:sp modelId="{D7C510CE-AFB7-4FC7-B645-7377DCFE0CF5}">
      <dsp:nvSpPr>
        <dsp:cNvPr id="0" name=""/>
        <dsp:cNvSpPr/>
      </dsp:nvSpPr>
      <dsp:spPr>
        <a:xfrm>
          <a:off x="272059" y="964084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1286"/>
          <a:ext cx="37343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1286"/>
          <a:ext cx="746875" cy="877105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</a:t>
          </a:r>
          <a:endParaRPr lang="ru-RU" sz="2000" kern="1200" dirty="0"/>
        </a:p>
      </dsp:txBody>
      <dsp:txXfrm>
        <a:off x="0" y="1286"/>
        <a:ext cx="746875" cy="877105"/>
      </dsp:txXfrm>
    </dsp:sp>
    <dsp:sp modelId="{6A84A4E5-A552-4305-8D1C-D3DC105AAA63}">
      <dsp:nvSpPr>
        <dsp:cNvPr id="0" name=""/>
        <dsp:cNvSpPr/>
      </dsp:nvSpPr>
      <dsp:spPr>
        <a:xfrm>
          <a:off x="802891" y="41115"/>
          <a:ext cx="2931485" cy="79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3073,5 </a:t>
          </a:r>
          <a:r>
            <a:rPr lang="ru-RU" sz="2400" kern="1200" dirty="0"/>
            <a:t>тыс. рублей</a:t>
          </a:r>
        </a:p>
      </dsp:txBody>
      <dsp:txXfrm>
        <a:off x="802891" y="41115"/>
        <a:ext cx="2931485" cy="796589"/>
      </dsp:txXfrm>
    </dsp:sp>
    <dsp:sp modelId="{DC0CD827-664E-4595-A6D4-8E86230C7F93}">
      <dsp:nvSpPr>
        <dsp:cNvPr id="0" name=""/>
        <dsp:cNvSpPr/>
      </dsp:nvSpPr>
      <dsp:spPr>
        <a:xfrm>
          <a:off x="746875" y="837705"/>
          <a:ext cx="29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878391"/>
          <a:ext cx="37343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878391"/>
          <a:ext cx="746875" cy="877105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2025</a:t>
          </a:r>
          <a:endParaRPr lang="ru-RU" sz="2000" kern="1200" dirty="0"/>
        </a:p>
      </dsp:txBody>
      <dsp:txXfrm>
        <a:off x="0" y="878391"/>
        <a:ext cx="746875" cy="877105"/>
      </dsp:txXfrm>
    </dsp:sp>
    <dsp:sp modelId="{58A0A52C-BF7E-436E-87DD-06F814C156BB}">
      <dsp:nvSpPr>
        <dsp:cNvPr id="0" name=""/>
        <dsp:cNvSpPr/>
      </dsp:nvSpPr>
      <dsp:spPr>
        <a:xfrm>
          <a:off x="802891" y="918220"/>
          <a:ext cx="2931485" cy="79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1368,8 </a:t>
          </a:r>
          <a:r>
            <a:rPr lang="ru-RU" sz="2400" kern="1200" dirty="0"/>
            <a:t>тыс. рублей</a:t>
          </a:r>
        </a:p>
      </dsp:txBody>
      <dsp:txXfrm>
        <a:off x="802891" y="918220"/>
        <a:ext cx="2931485" cy="796589"/>
      </dsp:txXfrm>
    </dsp:sp>
    <dsp:sp modelId="{8ED002A2-2FB6-4C91-A49D-53726B40DF8D}">
      <dsp:nvSpPr>
        <dsp:cNvPr id="0" name=""/>
        <dsp:cNvSpPr/>
      </dsp:nvSpPr>
      <dsp:spPr>
        <a:xfrm>
          <a:off x="746875" y="1714810"/>
          <a:ext cx="29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1755496"/>
          <a:ext cx="37343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1755496"/>
          <a:ext cx="746875" cy="877105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2026</a:t>
          </a:r>
          <a:endParaRPr lang="ru-RU" sz="2000" kern="1200" dirty="0"/>
        </a:p>
      </dsp:txBody>
      <dsp:txXfrm>
        <a:off x="0" y="1755496"/>
        <a:ext cx="746875" cy="877105"/>
      </dsp:txXfrm>
    </dsp:sp>
    <dsp:sp modelId="{4D9FF308-9180-4BB1-BB35-BDCD2049A3B2}">
      <dsp:nvSpPr>
        <dsp:cNvPr id="0" name=""/>
        <dsp:cNvSpPr/>
      </dsp:nvSpPr>
      <dsp:spPr>
        <a:xfrm>
          <a:off x="802891" y="1795326"/>
          <a:ext cx="2931485" cy="79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247,4 </a:t>
          </a:r>
          <a:r>
            <a:rPr lang="ru-RU" sz="2400" kern="1200" dirty="0"/>
            <a:t>тыс. рублей</a:t>
          </a:r>
        </a:p>
      </dsp:txBody>
      <dsp:txXfrm>
        <a:off x="802891" y="1795326"/>
        <a:ext cx="2931485" cy="796589"/>
      </dsp:txXfrm>
    </dsp:sp>
    <dsp:sp modelId="{D7C510CE-AFB7-4FC7-B645-7377DCFE0CF5}">
      <dsp:nvSpPr>
        <dsp:cNvPr id="0" name=""/>
        <dsp:cNvSpPr/>
      </dsp:nvSpPr>
      <dsp:spPr>
        <a:xfrm>
          <a:off x="746875" y="2591915"/>
          <a:ext cx="29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4BFB-B38F-4ADC-B3C1-806DB482FCC5}">
      <dsp:nvSpPr>
        <dsp:cNvPr id="0" name=""/>
        <dsp:cNvSpPr/>
      </dsp:nvSpPr>
      <dsp:spPr>
        <a:xfrm>
          <a:off x="0" y="3454"/>
          <a:ext cx="6342744" cy="72395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Осуществление дорожной деятельности в отношении автомобильных дорог общего пользования местного значения</a:t>
          </a:r>
        </a:p>
      </dsp:txBody>
      <dsp:txXfrm>
        <a:off x="35340" y="38794"/>
        <a:ext cx="6272064" cy="653271"/>
      </dsp:txXfrm>
    </dsp:sp>
    <dsp:sp modelId="{78DE27FB-E3E6-44EA-ADFD-EAD8D764B5B2}">
      <dsp:nvSpPr>
        <dsp:cNvPr id="0" name=""/>
        <dsp:cNvSpPr/>
      </dsp:nvSpPr>
      <dsp:spPr>
        <a:xfrm>
          <a:off x="0" y="727405"/>
          <a:ext cx="6342744" cy="278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38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Доходы от </a:t>
          </a:r>
          <a:r>
            <a:rPr lang="ru-RU" sz="1800" kern="1200" dirty="0">
              <a:solidFill>
                <a:schemeClr val="tx1"/>
              </a:solidFill>
            </a:rPr>
            <a:t>уплаты акцизов на автомобильный бензин, прямогонный бензин, дизельное топливо, моторное масло для дизельных и карбюраторных (инжекторных) двигателей, производимых на территории РФ</a:t>
          </a:r>
          <a:endParaRPr lang="ru-RU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Субсидия из областного бюджета на осуществление дорожной деятельности в отношении автомобильных дорог общего пользования местного значения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prstClr val="black"/>
              </a:solidFill>
              <a:latin typeface="Grandview"/>
              <a:ea typeface="+mn-ea"/>
              <a:cs typeface="+mn-cs"/>
            </a:rPr>
            <a:t>Субсидия из областного бюджета на капитальный ремонт, ремонт и восстановление изношенных верхних слоев асфальтобетонных покрытий</a:t>
          </a:r>
          <a:endParaRPr lang="ru-RU" sz="1800" kern="1200" dirty="0">
            <a:solidFill>
              <a:prstClr val="black"/>
            </a:solidFill>
            <a:latin typeface="Grandview"/>
            <a:ea typeface="+mn-ea"/>
            <a:cs typeface="+mn-cs"/>
          </a:endParaRPr>
        </a:p>
      </dsp:txBody>
      <dsp:txXfrm>
        <a:off x="0" y="727405"/>
        <a:ext cx="6342744" cy="27822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887"/>
          <a:ext cx="306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887"/>
          <a:ext cx="612088" cy="60529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2024</a:t>
          </a:r>
          <a:endParaRPr lang="ru-RU" sz="1700" kern="1200" dirty="0"/>
        </a:p>
      </dsp:txBody>
      <dsp:txXfrm>
        <a:off x="0" y="887"/>
        <a:ext cx="612088" cy="605297"/>
      </dsp:txXfrm>
    </dsp:sp>
    <dsp:sp modelId="{6A84A4E5-A552-4305-8D1C-D3DC105AAA63}">
      <dsp:nvSpPr>
        <dsp:cNvPr id="0" name=""/>
        <dsp:cNvSpPr/>
      </dsp:nvSpPr>
      <dsp:spPr>
        <a:xfrm>
          <a:off x="657994" y="28374"/>
          <a:ext cx="2402446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61286,0 </a:t>
          </a:r>
          <a:r>
            <a:rPr lang="ru-RU" sz="1800" kern="1200" dirty="0"/>
            <a:t>тыс. рублей</a:t>
          </a:r>
        </a:p>
      </dsp:txBody>
      <dsp:txXfrm>
        <a:off x="657994" y="28374"/>
        <a:ext cx="2402446" cy="549733"/>
      </dsp:txXfrm>
    </dsp:sp>
    <dsp:sp modelId="{DC0CD827-664E-4595-A6D4-8E86230C7F93}">
      <dsp:nvSpPr>
        <dsp:cNvPr id="0" name=""/>
        <dsp:cNvSpPr/>
      </dsp:nvSpPr>
      <dsp:spPr>
        <a:xfrm>
          <a:off x="612088" y="578107"/>
          <a:ext cx="2448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606185"/>
          <a:ext cx="306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606185"/>
          <a:ext cx="612088" cy="60529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2025</a:t>
          </a:r>
          <a:endParaRPr lang="ru-RU" sz="1700" kern="1200" dirty="0"/>
        </a:p>
      </dsp:txBody>
      <dsp:txXfrm>
        <a:off x="0" y="606185"/>
        <a:ext cx="612088" cy="605297"/>
      </dsp:txXfrm>
    </dsp:sp>
    <dsp:sp modelId="{58A0A52C-BF7E-436E-87DD-06F814C156BB}">
      <dsp:nvSpPr>
        <dsp:cNvPr id="0" name=""/>
        <dsp:cNvSpPr/>
      </dsp:nvSpPr>
      <dsp:spPr>
        <a:xfrm>
          <a:off x="657994" y="633671"/>
          <a:ext cx="2402446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44514,0 </a:t>
          </a:r>
          <a:r>
            <a:rPr lang="ru-RU" sz="1800" kern="1200" dirty="0"/>
            <a:t>тыс. рублей</a:t>
          </a:r>
        </a:p>
      </dsp:txBody>
      <dsp:txXfrm>
        <a:off x="657994" y="633671"/>
        <a:ext cx="2402446" cy="549733"/>
      </dsp:txXfrm>
    </dsp:sp>
    <dsp:sp modelId="{8ED002A2-2FB6-4C91-A49D-53726B40DF8D}">
      <dsp:nvSpPr>
        <dsp:cNvPr id="0" name=""/>
        <dsp:cNvSpPr/>
      </dsp:nvSpPr>
      <dsp:spPr>
        <a:xfrm>
          <a:off x="612088" y="1183405"/>
          <a:ext cx="2448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1211482"/>
          <a:ext cx="306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1211482"/>
          <a:ext cx="612088" cy="605297"/>
        </a:xfrm>
        <a:prstGeom prst="rect">
          <a:avLst/>
        </a:prstGeom>
        <a:solidFill>
          <a:schemeClr val="accent2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2026</a:t>
          </a:r>
          <a:endParaRPr lang="ru-RU" sz="1700" kern="1200" dirty="0"/>
        </a:p>
      </dsp:txBody>
      <dsp:txXfrm>
        <a:off x="0" y="1211482"/>
        <a:ext cx="612088" cy="605297"/>
      </dsp:txXfrm>
    </dsp:sp>
    <dsp:sp modelId="{4D9FF308-9180-4BB1-BB35-BDCD2049A3B2}">
      <dsp:nvSpPr>
        <dsp:cNvPr id="0" name=""/>
        <dsp:cNvSpPr/>
      </dsp:nvSpPr>
      <dsp:spPr>
        <a:xfrm>
          <a:off x="657994" y="1238969"/>
          <a:ext cx="2402446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42733,0 </a:t>
          </a:r>
          <a:r>
            <a:rPr lang="ru-RU" sz="1800" kern="1200" dirty="0"/>
            <a:t>тыс. рублей</a:t>
          </a:r>
        </a:p>
      </dsp:txBody>
      <dsp:txXfrm>
        <a:off x="657994" y="1238969"/>
        <a:ext cx="2402446" cy="549733"/>
      </dsp:txXfrm>
    </dsp:sp>
    <dsp:sp modelId="{D7C510CE-AFB7-4FC7-B645-7377DCFE0CF5}">
      <dsp:nvSpPr>
        <dsp:cNvPr id="0" name=""/>
        <dsp:cNvSpPr/>
      </dsp:nvSpPr>
      <dsp:spPr>
        <a:xfrm>
          <a:off x="612088" y="1788702"/>
          <a:ext cx="2448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4BFB-B38F-4ADC-B3C1-806DB482FCC5}">
      <dsp:nvSpPr>
        <dsp:cNvPr id="0" name=""/>
        <dsp:cNvSpPr/>
      </dsp:nvSpPr>
      <dsp:spPr>
        <a:xfrm>
          <a:off x="0" y="4336"/>
          <a:ext cx="5340623" cy="5241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/>
              </a:solidFill>
            </a:rPr>
            <a:t>ЖИЛИЩНОЕ ХОЗЯЙСТВО</a:t>
          </a:r>
          <a:endParaRPr lang="ru-RU" sz="1400" kern="1200" dirty="0"/>
        </a:p>
      </dsp:txBody>
      <dsp:txXfrm>
        <a:off x="25587" y="29923"/>
        <a:ext cx="5289449" cy="472986"/>
      </dsp:txXfrm>
    </dsp:sp>
    <dsp:sp modelId="{78DE27FB-E3E6-44EA-ADFD-EAD8D764B5B2}">
      <dsp:nvSpPr>
        <dsp:cNvPr id="0" name=""/>
        <dsp:cNvSpPr/>
      </dsp:nvSpPr>
      <dsp:spPr>
        <a:xfrm>
          <a:off x="0" y="528496"/>
          <a:ext cx="534062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>
              <a:solidFill>
                <a:prstClr val="black"/>
              </a:solidFill>
            </a:rPr>
            <a:t>уплата обязательных взносов на капитальный ремонт общего имущества в многоквартирных домах</a:t>
          </a:r>
          <a:endParaRPr lang="ru-RU" sz="1200" kern="1200" dirty="0"/>
        </a:p>
      </dsp:txBody>
      <dsp:txXfrm>
        <a:off x="0" y="528496"/>
        <a:ext cx="5340623" cy="463680"/>
      </dsp:txXfrm>
    </dsp:sp>
    <dsp:sp modelId="{E9319921-CE68-4141-B353-E8347DC049D5}">
      <dsp:nvSpPr>
        <dsp:cNvPr id="0" name=""/>
        <dsp:cNvSpPr/>
      </dsp:nvSpPr>
      <dsp:spPr>
        <a:xfrm>
          <a:off x="0" y="992176"/>
          <a:ext cx="5340623" cy="524160"/>
        </a:xfrm>
        <a:prstGeom prst="roundRect">
          <a:avLst/>
        </a:prstGeom>
        <a:solidFill>
          <a:srgbClr val="0A7D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/>
              </a:solidFill>
            </a:rPr>
            <a:t>КОММУНАЛЬНОЕ ХОЗЯЙСТВО</a:t>
          </a:r>
          <a:endParaRPr lang="ru-RU" sz="1400" kern="1200" dirty="0"/>
        </a:p>
      </dsp:txBody>
      <dsp:txXfrm>
        <a:off x="25587" y="1017763"/>
        <a:ext cx="5289449" cy="472986"/>
      </dsp:txXfrm>
    </dsp:sp>
    <dsp:sp modelId="{A4B0FCA7-60CB-4DD9-98DA-D4D7C15C4E76}">
      <dsp:nvSpPr>
        <dsp:cNvPr id="0" name=""/>
        <dsp:cNvSpPr/>
      </dsp:nvSpPr>
      <dsp:spPr>
        <a:xfrm>
          <a:off x="0" y="1516336"/>
          <a:ext cx="5340623" cy="8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>
              <a:solidFill>
                <a:schemeClr val="tx1"/>
              </a:solidFill>
            </a:rPr>
            <a:t>организация в границах сельских поселений электро-, тепло-, газо- и водоснабжения населения, водоотведения в пределах полномочий, установленных законодательством РФ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err="1" smtClean="0">
              <a:solidFill>
                <a:schemeClr val="tx1"/>
              </a:solidFill>
            </a:rPr>
            <a:t>софинансирование</a:t>
          </a:r>
          <a:r>
            <a:rPr lang="ru-RU" sz="1200" kern="1200" dirty="0" smtClean="0">
              <a:solidFill>
                <a:schemeClr val="tx1"/>
              </a:solidFill>
            </a:rPr>
            <a:t> инициативных проектов (капитальный ремонт водопровода с </a:t>
          </a:r>
          <a:r>
            <a:rPr lang="ru-RU" sz="1200" kern="1200" dirty="0" err="1" smtClean="0">
              <a:solidFill>
                <a:schemeClr val="tx1"/>
              </a:solidFill>
            </a:rPr>
            <a:t>Красногорье</a:t>
          </a:r>
          <a:r>
            <a:rPr lang="ru-RU" sz="1200" kern="1200" dirty="0" smtClean="0">
              <a:solidFill>
                <a:schemeClr val="tx1"/>
              </a:solidFill>
            </a:rPr>
            <a:t>)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1516336"/>
        <a:ext cx="5340623" cy="8549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4BFB-B38F-4ADC-B3C1-806DB482FCC5}">
      <dsp:nvSpPr>
        <dsp:cNvPr id="0" name=""/>
        <dsp:cNvSpPr/>
      </dsp:nvSpPr>
      <dsp:spPr>
        <a:xfrm>
          <a:off x="0" y="23523"/>
          <a:ext cx="5340623" cy="685245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/>
              </a:solidFill>
            </a:rPr>
            <a:t>БЛАГОУСТРОЙСТВО</a:t>
          </a:r>
          <a:endParaRPr lang="ru-RU" sz="1400" kern="1200" dirty="0"/>
        </a:p>
      </dsp:txBody>
      <dsp:txXfrm>
        <a:off x="33451" y="56974"/>
        <a:ext cx="5273721" cy="618343"/>
      </dsp:txXfrm>
    </dsp:sp>
    <dsp:sp modelId="{78DE27FB-E3E6-44EA-ADFD-EAD8D764B5B2}">
      <dsp:nvSpPr>
        <dsp:cNvPr id="0" name=""/>
        <dsp:cNvSpPr/>
      </dsp:nvSpPr>
      <dsp:spPr>
        <a:xfrm>
          <a:off x="0" y="708769"/>
          <a:ext cx="5340623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>
              <a:solidFill>
                <a:prstClr val="black"/>
              </a:solidFill>
            </a:rPr>
            <a:t>приобретение контейнерных площадок на территории сельских поселений;</a:t>
          </a:r>
          <a:endParaRPr lang="ru-RU" sz="1200" kern="1200" dirty="0"/>
        </a:p>
      </dsp:txBody>
      <dsp:txXfrm>
        <a:off x="0" y="708769"/>
        <a:ext cx="5340623" cy="447120"/>
      </dsp:txXfrm>
    </dsp:sp>
    <dsp:sp modelId="{E9319921-CE68-4141-B353-E8347DC049D5}">
      <dsp:nvSpPr>
        <dsp:cNvPr id="0" name=""/>
        <dsp:cNvSpPr/>
      </dsp:nvSpPr>
      <dsp:spPr>
        <a:xfrm>
          <a:off x="0" y="1155889"/>
          <a:ext cx="5340623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/>
              </a:solidFill>
            </a:rPr>
            <a:t>ОХРАНА ОКРУЖАЮЩЕЙ СРЕДЫ</a:t>
          </a:r>
          <a:endParaRPr lang="ru-RU" sz="1400" kern="1200" dirty="0"/>
        </a:p>
      </dsp:txBody>
      <dsp:txXfrm>
        <a:off x="24674" y="1180563"/>
        <a:ext cx="5291275" cy="456092"/>
      </dsp:txXfrm>
    </dsp:sp>
    <dsp:sp modelId="{A4B0FCA7-60CB-4DD9-98DA-D4D7C15C4E76}">
      <dsp:nvSpPr>
        <dsp:cNvPr id="0" name=""/>
        <dsp:cNvSpPr/>
      </dsp:nvSpPr>
      <dsp:spPr>
        <a:xfrm>
          <a:off x="0" y="1661329"/>
          <a:ext cx="5340623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>
              <a:solidFill>
                <a:schemeClr val="tx1"/>
              </a:solidFill>
            </a:rPr>
            <a:t>ликвидация несанкционированной свалки, не отвечающей требованиям природоохранного законодательства </a:t>
          </a:r>
          <a:r>
            <a:rPr lang="ru-RU" sz="1200" kern="1200" dirty="0" smtClean="0">
              <a:solidFill>
                <a:schemeClr val="tx1"/>
              </a:solidFill>
            </a:rPr>
            <a:t>РФ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1661329"/>
        <a:ext cx="5340623" cy="4471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D9A4A-E26B-4648-8210-3908192E4404}">
      <dsp:nvSpPr>
        <dsp:cNvPr id="0" name=""/>
        <dsp:cNvSpPr/>
      </dsp:nvSpPr>
      <dsp:spPr>
        <a:xfrm>
          <a:off x="-5457742" y="-835763"/>
          <a:ext cx="6499224" cy="6499224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DC3E0-2B46-43F6-90CA-23B85B6BF3BE}">
      <dsp:nvSpPr>
        <dsp:cNvPr id="0" name=""/>
        <dsp:cNvSpPr/>
      </dsp:nvSpPr>
      <dsp:spPr>
        <a:xfrm>
          <a:off x="670084" y="323156"/>
          <a:ext cx="9065039" cy="128476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39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Верхний</a:t>
          </a:r>
          <a:r>
            <a:rPr kumimoji="0" lang="ru-RU" sz="15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 предел муниципального долга 0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тыс. рублей на </a:t>
          </a:r>
          <a:r>
            <a:rPr lang="ru-RU" sz="1500" kern="1200" dirty="0" smtClean="0">
              <a:solidFill>
                <a:schemeClr val="tx1"/>
              </a:solidFill>
              <a:latin typeface="+mn-lt"/>
            </a:rPr>
            <a:t>01.01.2025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кредитных организаций 5000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670084" y="323156"/>
        <a:ext cx="9065039" cy="1284766"/>
      </dsp:txXfrm>
    </dsp:sp>
    <dsp:sp modelId="{57853F0A-58A6-4313-8531-29E76CAECB83}">
      <dsp:nvSpPr>
        <dsp:cNvPr id="0" name=""/>
        <dsp:cNvSpPr/>
      </dsp:nvSpPr>
      <dsp:spPr>
        <a:xfrm>
          <a:off x="66622" y="362077"/>
          <a:ext cx="1206924" cy="1206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47D46-C1A0-4725-A5F8-EB3B8B4EE764}">
      <dsp:nvSpPr>
        <dsp:cNvPr id="0" name=""/>
        <dsp:cNvSpPr/>
      </dsp:nvSpPr>
      <dsp:spPr>
        <a:xfrm>
          <a:off x="1021057" y="1675848"/>
          <a:ext cx="8714065" cy="14760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39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</a:t>
          </a:r>
          <a:r>
            <a:rPr lang="ru-RU" sz="1500" kern="1200" dirty="0" smtClean="0">
              <a:solidFill>
                <a:schemeClr val="tx1"/>
              </a:solidFill>
              <a:latin typeface="+mn-lt"/>
            </a:rPr>
            <a:t>01.01.2026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кредитных организаций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1021057" y="1675848"/>
        <a:ext cx="8714065" cy="1476000"/>
      </dsp:txXfrm>
    </dsp:sp>
    <dsp:sp modelId="{202E7688-1F94-44CC-9719-3A2887AE021A}">
      <dsp:nvSpPr>
        <dsp:cNvPr id="0" name=""/>
        <dsp:cNvSpPr/>
      </dsp:nvSpPr>
      <dsp:spPr>
        <a:xfrm>
          <a:off x="417595" y="1810386"/>
          <a:ext cx="1206924" cy="1206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F802C-E165-459E-AA67-76AFD87D2569}">
      <dsp:nvSpPr>
        <dsp:cNvPr id="0" name=""/>
        <dsp:cNvSpPr/>
      </dsp:nvSpPr>
      <dsp:spPr>
        <a:xfrm>
          <a:off x="670084" y="3219774"/>
          <a:ext cx="9065039" cy="128476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39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</a:t>
          </a:r>
          <a:r>
            <a:rPr lang="ru-RU" sz="1500" kern="1200" dirty="0" smtClean="0">
              <a:solidFill>
                <a:schemeClr val="tx1"/>
              </a:solidFill>
              <a:latin typeface="+mn-lt"/>
            </a:rPr>
            <a:t>01.01.2027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кредитных организаций 2000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670084" y="3219774"/>
        <a:ext cx="9065039" cy="1284766"/>
      </dsp:txXfrm>
    </dsp:sp>
    <dsp:sp modelId="{9F7C48DB-2ABE-4C07-BA7B-8D42305E468C}">
      <dsp:nvSpPr>
        <dsp:cNvPr id="0" name=""/>
        <dsp:cNvSpPr/>
      </dsp:nvSpPr>
      <dsp:spPr>
        <a:xfrm>
          <a:off x="66622" y="3258695"/>
          <a:ext cx="1206924" cy="1206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798E-CE99-44CC-904A-6080DADEA2FA}">
      <dsp:nvSpPr>
        <dsp:cNvPr id="0" name=""/>
        <dsp:cNvSpPr/>
      </dsp:nvSpPr>
      <dsp:spPr>
        <a:xfrm>
          <a:off x="0" y="316242"/>
          <a:ext cx="3621641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080" tIns="291592" rIns="2810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400" kern="1200" dirty="0"/>
            <a:t>Вознаграждение за выполнение трудовых или иных обязанностей;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400" kern="1200" dirty="0"/>
            <a:t>От продажи имущества, находившегося в собственности менее 3 лет;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400" kern="1200" dirty="0"/>
            <a:t>От сдачи имущества в аренду;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400" kern="1200" dirty="0"/>
            <a:t>Доходы в виде разного рода выигрышей;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400" kern="1200" dirty="0"/>
            <a:t>Иные доходы.</a:t>
          </a:r>
        </a:p>
      </dsp:txBody>
      <dsp:txXfrm>
        <a:off x="0" y="316242"/>
        <a:ext cx="3621641" cy="2205000"/>
      </dsp:txXfrm>
    </dsp:sp>
    <dsp:sp modelId="{4BEBB7FD-DF92-45FE-A407-DE78A1D54728}">
      <dsp:nvSpPr>
        <dsp:cNvPr id="0" name=""/>
        <dsp:cNvSpPr/>
      </dsp:nvSpPr>
      <dsp:spPr>
        <a:xfrm>
          <a:off x="181082" y="18882"/>
          <a:ext cx="2535148" cy="50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823" tIns="0" rIns="9582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Доходы, облагаемые НДФЛ</a:t>
          </a:r>
        </a:p>
      </dsp:txBody>
      <dsp:txXfrm>
        <a:off x="205685" y="43485"/>
        <a:ext cx="2485942" cy="454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798E-CE99-44CC-904A-6080DADEA2FA}">
      <dsp:nvSpPr>
        <dsp:cNvPr id="0" name=""/>
        <dsp:cNvSpPr/>
      </dsp:nvSpPr>
      <dsp:spPr>
        <a:xfrm>
          <a:off x="0" y="352230"/>
          <a:ext cx="5518427" cy="217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8291" tIns="270764" rIns="42829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300" kern="1200" dirty="0"/>
            <a:t>Доходы от продажи имущества, находившегося в собственности более трех лет;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300" kern="1200" dirty="0"/>
            <a:t>Доходы, полученные в порядке наследования;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300" kern="1200" dirty="0"/>
            <a:t>Доходы, полученные по договору дарения от члена семьи и (или) близкого родственника в соответствии с Семейным кодексом РФ (от супруга, родителей и детей, в  том числе усыновителей и усыновленных, дедушки, бабушки и внуков, полнородных и не полнородных (имеющих общих отца или мать) братьев и сестер);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300" kern="1200" dirty="0"/>
            <a:t>Иные доходы.</a:t>
          </a:r>
        </a:p>
      </dsp:txBody>
      <dsp:txXfrm>
        <a:off x="0" y="352230"/>
        <a:ext cx="5518427" cy="2170350"/>
      </dsp:txXfrm>
    </dsp:sp>
    <dsp:sp modelId="{4BEBB7FD-DF92-45FE-A407-DE78A1D54728}">
      <dsp:nvSpPr>
        <dsp:cNvPr id="0" name=""/>
        <dsp:cNvSpPr/>
      </dsp:nvSpPr>
      <dsp:spPr>
        <a:xfrm>
          <a:off x="275921" y="88946"/>
          <a:ext cx="386289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08" tIns="0" rIns="1460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Доходы, необлагаемые НДФЛ</a:t>
          </a:r>
        </a:p>
      </dsp:txBody>
      <dsp:txXfrm>
        <a:off x="294655" y="107680"/>
        <a:ext cx="3825430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7B8DD-FC8E-41C8-BB77-4BAD274AAE53}">
      <dsp:nvSpPr>
        <dsp:cNvPr id="0" name=""/>
        <dsp:cNvSpPr/>
      </dsp:nvSpPr>
      <dsp:spPr>
        <a:xfrm>
          <a:off x="0" y="93122"/>
          <a:ext cx="574962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2"/>
              </a:solidFill>
            </a:rPr>
            <a:t>Руководство и управление в сфере установленных функций</a:t>
          </a:r>
        </a:p>
      </dsp:txBody>
      <dsp:txXfrm>
        <a:off x="17134" y="110256"/>
        <a:ext cx="5715361" cy="316732"/>
      </dsp:txXfrm>
    </dsp:sp>
    <dsp:sp modelId="{B02CBF1F-3C64-4C7B-9184-69872655E13D}">
      <dsp:nvSpPr>
        <dsp:cNvPr id="0" name=""/>
        <dsp:cNvSpPr/>
      </dsp:nvSpPr>
      <dsp:spPr>
        <a:xfrm>
          <a:off x="0" y="444122"/>
          <a:ext cx="5749629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51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/>
            <a:t>расходы на обеспечение деятельности главы муниципального 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образования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муниципального района,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контрольно-счетной комиссии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районной Думы, отраслевых органов администрации района, осуществляющих реализацию муниципальных функций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за счет средств областного бюджета по выполнению государственных </a:t>
          </a:r>
          <a:r>
            <a:rPr lang="ru-RU" sz="1300" kern="1200" dirty="0"/>
            <a:t>полномочий</a:t>
          </a:r>
        </a:p>
      </dsp:txBody>
      <dsp:txXfrm>
        <a:off x="0" y="444122"/>
        <a:ext cx="5749629" cy="1459350"/>
      </dsp:txXfrm>
    </dsp:sp>
    <dsp:sp modelId="{935C0CF4-33D0-47DE-B147-73E9C0065CA5}">
      <dsp:nvSpPr>
        <dsp:cNvPr id="0" name=""/>
        <dsp:cNvSpPr/>
      </dsp:nvSpPr>
      <dsp:spPr>
        <a:xfrm>
          <a:off x="0" y="1903473"/>
          <a:ext cx="574962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2"/>
              </a:solidFill>
            </a:rPr>
            <a:t>Другие общегосударственные вопросы</a:t>
          </a:r>
        </a:p>
      </dsp:txBody>
      <dsp:txXfrm>
        <a:off x="17134" y="1920607"/>
        <a:ext cx="5715361" cy="316732"/>
      </dsp:txXfrm>
    </dsp:sp>
    <dsp:sp modelId="{D02885E0-9D66-48B0-8EFF-5DFF8E1948EA}">
      <dsp:nvSpPr>
        <dsp:cNvPr id="0" name=""/>
        <dsp:cNvSpPr/>
      </dsp:nvSpPr>
      <dsp:spPr>
        <a:xfrm>
          <a:off x="0" y="2254473"/>
          <a:ext cx="5749629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51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на обеспечение деятельности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централизованнрй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бухгалтерии и обслуживающего персонала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технических работников отдела по управлению имуществом и земельными ресурсами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финансовое обеспечение переданных государственных полномочий в области </a:t>
          </a:r>
          <a:r>
            <a:rPr lang="ru-RU" sz="1300" kern="1200" dirty="0"/>
            <a:t>архивных фондов и административных комиссий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/>
            <a:t>проведение мероприятий по развитию муниципальной службы и информатизации деятельности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/>
            <a:t>иные мероприятия, направленные на социально-экономическое развитие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</dsp:txBody>
      <dsp:txXfrm>
        <a:off x="0" y="2254473"/>
        <a:ext cx="5749629" cy="2049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33A31-DFD9-4688-960E-2FEA36D709BF}">
      <dsp:nvSpPr>
        <dsp:cNvPr id="0" name=""/>
        <dsp:cNvSpPr/>
      </dsp:nvSpPr>
      <dsp:spPr>
        <a:xfrm>
          <a:off x="0" y="32399"/>
          <a:ext cx="5567486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2"/>
              </a:solidFill>
            </a:rPr>
            <a:t>Резервные фонды</a:t>
          </a:r>
        </a:p>
      </dsp:txBody>
      <dsp:txXfrm>
        <a:off x="14850" y="47249"/>
        <a:ext cx="5537786" cy="274500"/>
      </dsp:txXfrm>
    </dsp:sp>
    <dsp:sp modelId="{1E03EFF9-AA4F-4886-9052-207675661083}">
      <dsp:nvSpPr>
        <dsp:cNvPr id="0" name=""/>
        <dsp:cNvSpPr/>
      </dsp:nvSpPr>
      <dsp:spPr>
        <a:xfrm>
          <a:off x="0" y="336600"/>
          <a:ext cx="5567486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6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/>
            <a:t> ликвидация последствий стихийных бедствий и других чрезвычайных ситуаций</a:t>
          </a:r>
        </a:p>
      </dsp:txBody>
      <dsp:txXfrm>
        <a:off x="0" y="336600"/>
        <a:ext cx="5567486" cy="215280"/>
      </dsp:txXfrm>
    </dsp:sp>
    <dsp:sp modelId="{B1FC7310-3500-41F9-9AB2-6FB80B05EE66}">
      <dsp:nvSpPr>
        <dsp:cNvPr id="0" name=""/>
        <dsp:cNvSpPr/>
      </dsp:nvSpPr>
      <dsp:spPr>
        <a:xfrm>
          <a:off x="0" y="551880"/>
          <a:ext cx="5567486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2"/>
              </a:solidFill>
            </a:rPr>
            <a:t>Судебная система</a:t>
          </a:r>
        </a:p>
      </dsp:txBody>
      <dsp:txXfrm>
        <a:off x="14850" y="566730"/>
        <a:ext cx="5537786" cy="274500"/>
      </dsp:txXfrm>
    </dsp:sp>
    <dsp:sp modelId="{BECDC54E-C46D-4E32-AE96-4653DA31F0F0}">
      <dsp:nvSpPr>
        <dsp:cNvPr id="0" name=""/>
        <dsp:cNvSpPr/>
      </dsp:nvSpPr>
      <dsp:spPr>
        <a:xfrm>
          <a:off x="0" y="856080"/>
          <a:ext cx="5567486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68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 </a:t>
          </a:r>
          <a:r>
            <a:rPr lang="ru-RU" sz="1100" kern="1200" dirty="0"/>
            <a:t>составление списков кандидатов в присяжные заседатели</a:t>
          </a:r>
        </a:p>
      </dsp:txBody>
      <dsp:txXfrm>
        <a:off x="0" y="856080"/>
        <a:ext cx="5567486" cy="215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887"/>
          <a:ext cx="22414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887"/>
          <a:ext cx="448296" cy="60529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2024</a:t>
          </a:r>
          <a:endParaRPr lang="ru-RU" sz="1200" kern="1200" dirty="0"/>
        </a:p>
      </dsp:txBody>
      <dsp:txXfrm>
        <a:off x="0" y="887"/>
        <a:ext cx="448296" cy="605297"/>
      </dsp:txXfrm>
    </dsp:sp>
    <dsp:sp modelId="{6A84A4E5-A552-4305-8D1C-D3DC105AAA63}">
      <dsp:nvSpPr>
        <dsp:cNvPr id="0" name=""/>
        <dsp:cNvSpPr/>
      </dsp:nvSpPr>
      <dsp:spPr>
        <a:xfrm>
          <a:off x="481918" y="28374"/>
          <a:ext cx="1759563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65335,9</a:t>
          </a:r>
          <a:r>
            <a:rPr lang="ru-RU" sz="1600" kern="1200" dirty="0" smtClean="0"/>
            <a:t> </a:t>
          </a:r>
          <a:r>
            <a:rPr lang="ru-RU" sz="1600" kern="1200" dirty="0"/>
            <a:t>тыс. рублей</a:t>
          </a:r>
        </a:p>
      </dsp:txBody>
      <dsp:txXfrm>
        <a:off x="481918" y="28374"/>
        <a:ext cx="1759563" cy="549733"/>
      </dsp:txXfrm>
    </dsp:sp>
    <dsp:sp modelId="{DC0CD827-664E-4595-A6D4-8E86230C7F93}">
      <dsp:nvSpPr>
        <dsp:cNvPr id="0" name=""/>
        <dsp:cNvSpPr/>
      </dsp:nvSpPr>
      <dsp:spPr>
        <a:xfrm>
          <a:off x="448296" y="578107"/>
          <a:ext cx="17931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606185"/>
          <a:ext cx="22414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606185"/>
          <a:ext cx="448296" cy="605297"/>
        </a:xfrm>
        <a:prstGeom prst="rect">
          <a:avLst/>
        </a:prstGeom>
        <a:solidFill>
          <a:srgbClr val="1EBE9B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2025</a:t>
          </a:r>
          <a:endParaRPr lang="ru-RU" sz="1200" kern="1200" dirty="0"/>
        </a:p>
      </dsp:txBody>
      <dsp:txXfrm>
        <a:off x="0" y="606185"/>
        <a:ext cx="448296" cy="605297"/>
      </dsp:txXfrm>
    </dsp:sp>
    <dsp:sp modelId="{58A0A52C-BF7E-436E-87DD-06F814C156BB}">
      <dsp:nvSpPr>
        <dsp:cNvPr id="0" name=""/>
        <dsp:cNvSpPr/>
      </dsp:nvSpPr>
      <dsp:spPr>
        <a:xfrm>
          <a:off x="481918" y="633671"/>
          <a:ext cx="1759563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46541,7</a:t>
          </a:r>
          <a:r>
            <a:rPr lang="ru-RU" sz="1600" kern="1200" dirty="0" smtClean="0"/>
            <a:t> </a:t>
          </a:r>
          <a:r>
            <a:rPr lang="ru-RU" sz="1600" kern="1200" dirty="0"/>
            <a:t>тыс. рублей</a:t>
          </a:r>
        </a:p>
      </dsp:txBody>
      <dsp:txXfrm>
        <a:off x="481918" y="633671"/>
        <a:ext cx="1759563" cy="549733"/>
      </dsp:txXfrm>
    </dsp:sp>
    <dsp:sp modelId="{8ED002A2-2FB6-4C91-A49D-53726B40DF8D}">
      <dsp:nvSpPr>
        <dsp:cNvPr id="0" name=""/>
        <dsp:cNvSpPr/>
      </dsp:nvSpPr>
      <dsp:spPr>
        <a:xfrm>
          <a:off x="448296" y="1183405"/>
          <a:ext cx="17931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1211482"/>
          <a:ext cx="22414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1211482"/>
          <a:ext cx="448296" cy="60529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2026</a:t>
          </a:r>
          <a:endParaRPr lang="ru-RU" sz="1200" kern="1200" dirty="0"/>
        </a:p>
      </dsp:txBody>
      <dsp:txXfrm>
        <a:off x="0" y="1211482"/>
        <a:ext cx="448296" cy="605297"/>
      </dsp:txXfrm>
    </dsp:sp>
    <dsp:sp modelId="{4D9FF308-9180-4BB1-BB35-BDCD2049A3B2}">
      <dsp:nvSpPr>
        <dsp:cNvPr id="0" name=""/>
        <dsp:cNvSpPr/>
      </dsp:nvSpPr>
      <dsp:spPr>
        <a:xfrm>
          <a:off x="481918" y="1238969"/>
          <a:ext cx="1759563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43639,3</a:t>
          </a:r>
          <a:r>
            <a:rPr lang="ru-RU" sz="1600" kern="1200" dirty="0" smtClean="0"/>
            <a:t> </a:t>
          </a:r>
          <a:r>
            <a:rPr lang="ru-RU" sz="1600" kern="1200" dirty="0"/>
            <a:t>тыс. рублей</a:t>
          </a:r>
        </a:p>
      </dsp:txBody>
      <dsp:txXfrm>
        <a:off x="481918" y="1238969"/>
        <a:ext cx="1759563" cy="549733"/>
      </dsp:txXfrm>
    </dsp:sp>
    <dsp:sp modelId="{D7C510CE-AFB7-4FC7-B645-7377DCFE0CF5}">
      <dsp:nvSpPr>
        <dsp:cNvPr id="0" name=""/>
        <dsp:cNvSpPr/>
      </dsp:nvSpPr>
      <dsp:spPr>
        <a:xfrm>
          <a:off x="448296" y="1788702"/>
          <a:ext cx="17931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DC58-13A9-40B7-9C3B-E2D0D11ED521}">
      <dsp:nvSpPr>
        <dsp:cNvPr id="0" name=""/>
        <dsp:cNvSpPr/>
      </dsp:nvSpPr>
      <dsp:spPr>
        <a:xfrm>
          <a:off x="0" y="143512"/>
          <a:ext cx="60631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Дорожное хозяйство</a:t>
          </a:r>
        </a:p>
      </dsp:txBody>
      <dsp:txXfrm>
        <a:off x="20561" y="164073"/>
        <a:ext cx="6022054" cy="380078"/>
      </dsp:txXfrm>
    </dsp:sp>
    <dsp:sp modelId="{C5DD3045-6B50-4789-BF4A-95DDD04F4D24}">
      <dsp:nvSpPr>
        <dsp:cNvPr id="0" name=""/>
        <dsp:cNvSpPr/>
      </dsp:nvSpPr>
      <dsp:spPr>
        <a:xfrm>
          <a:off x="0" y="564712"/>
          <a:ext cx="6063176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Осуществление дорожной деятельности в отношении автомобильных дорог общего пользования местного значения (В </a:t>
          </a:r>
          <a:r>
            <a:rPr lang="ru-RU" sz="1400" kern="1200" dirty="0" err="1"/>
            <a:t>Котельничском</a:t>
          </a:r>
          <a:r>
            <a:rPr lang="ru-RU" sz="1400" kern="1200" dirty="0"/>
            <a:t> районе протяженность автомобильных дорог местного значения составляет </a:t>
          </a:r>
          <a:r>
            <a:rPr lang="ru-RU" sz="1400" kern="1200" dirty="0" smtClean="0"/>
            <a:t>578 </a:t>
          </a:r>
          <a:r>
            <a:rPr lang="ru-RU" sz="1400" kern="1200" dirty="0"/>
            <a:t>км)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Ремонт и обслуживание автомобильных дорог</a:t>
          </a:r>
        </a:p>
      </dsp:txBody>
      <dsp:txXfrm>
        <a:off x="0" y="564712"/>
        <a:ext cx="6063176" cy="1024650"/>
      </dsp:txXfrm>
    </dsp:sp>
    <dsp:sp modelId="{64AE6D2E-5B12-4B54-A483-17CD63E3935E}">
      <dsp:nvSpPr>
        <dsp:cNvPr id="0" name=""/>
        <dsp:cNvSpPr/>
      </dsp:nvSpPr>
      <dsp:spPr>
        <a:xfrm>
          <a:off x="0" y="1589362"/>
          <a:ext cx="60631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Сельское хозяйство</a:t>
          </a:r>
        </a:p>
      </dsp:txBody>
      <dsp:txXfrm>
        <a:off x="20561" y="1609923"/>
        <a:ext cx="6022054" cy="380078"/>
      </dsp:txXfrm>
    </dsp:sp>
    <dsp:sp modelId="{0A2A33F2-68F9-467F-9737-3253E3956891}">
      <dsp:nvSpPr>
        <dsp:cNvPr id="0" name=""/>
        <dsp:cNvSpPr/>
      </dsp:nvSpPr>
      <dsp:spPr>
        <a:xfrm>
          <a:off x="0" y="2010562"/>
          <a:ext cx="6063176" cy="41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Возмещение части затрат на уплату процентов по инвестиционным кредитам (займам) в агропромышленном комплексе</a:t>
          </a:r>
        </a:p>
      </dsp:txBody>
      <dsp:txXfrm>
        <a:off x="0" y="2010562"/>
        <a:ext cx="6063176" cy="4191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DC58-13A9-40B7-9C3B-E2D0D11ED521}">
      <dsp:nvSpPr>
        <dsp:cNvPr id="0" name=""/>
        <dsp:cNvSpPr/>
      </dsp:nvSpPr>
      <dsp:spPr>
        <a:xfrm>
          <a:off x="0" y="71685"/>
          <a:ext cx="606317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Транспорт</a:t>
          </a:r>
        </a:p>
      </dsp:txBody>
      <dsp:txXfrm>
        <a:off x="20561" y="92246"/>
        <a:ext cx="6022053" cy="380078"/>
      </dsp:txXfrm>
    </dsp:sp>
    <dsp:sp modelId="{C5DD3045-6B50-4789-BF4A-95DDD04F4D24}">
      <dsp:nvSpPr>
        <dsp:cNvPr id="0" name=""/>
        <dsp:cNvSpPr/>
      </dsp:nvSpPr>
      <dsp:spPr>
        <a:xfrm>
          <a:off x="0" y="492885"/>
          <a:ext cx="6063175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Субсидии юридическим </a:t>
          </a:r>
          <a:r>
            <a:rPr lang="ru-RU" sz="1400" kern="1200" dirty="0" smtClean="0"/>
            <a:t>лицам, </a:t>
          </a:r>
          <a:r>
            <a:rPr lang="ru-RU" sz="1400" kern="1200" dirty="0"/>
            <a:t>индивидуальным предпринимателям, осуществляющим перевозку пассажиров автомобильным транспортом </a:t>
          </a:r>
          <a:r>
            <a:rPr lang="ru-RU" sz="1400" kern="1200" dirty="0" smtClean="0"/>
            <a:t>(кроме такси) на муниципальных маршрутах регулярных пассажирских перевозок</a:t>
          </a:r>
          <a:endParaRPr lang="ru-RU" sz="1400" kern="1200" dirty="0"/>
        </a:p>
      </dsp:txBody>
      <dsp:txXfrm>
        <a:off x="0" y="492885"/>
        <a:ext cx="6063175" cy="782460"/>
      </dsp:txXfrm>
    </dsp:sp>
    <dsp:sp modelId="{64AE6D2E-5B12-4B54-A483-17CD63E3935E}">
      <dsp:nvSpPr>
        <dsp:cNvPr id="0" name=""/>
        <dsp:cNvSpPr/>
      </dsp:nvSpPr>
      <dsp:spPr>
        <a:xfrm>
          <a:off x="0" y="1275346"/>
          <a:ext cx="606317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Другие вопросы</a:t>
          </a:r>
        </a:p>
      </dsp:txBody>
      <dsp:txXfrm>
        <a:off x="20561" y="1295907"/>
        <a:ext cx="6022053" cy="380078"/>
      </dsp:txXfrm>
    </dsp:sp>
    <dsp:sp modelId="{0A2A33F2-68F9-467F-9737-3253E3956891}">
      <dsp:nvSpPr>
        <dsp:cNvPr id="0" name=""/>
        <dsp:cNvSpPr/>
      </dsp:nvSpPr>
      <dsp:spPr>
        <a:xfrm>
          <a:off x="0" y="1696546"/>
          <a:ext cx="6063175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Поддержка малого и среднего предпринимательства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Развитие туризма в Котельничском районе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Развитие строительства и архитектуры в Котельничском районе</a:t>
          </a:r>
        </a:p>
      </dsp:txBody>
      <dsp:txXfrm>
        <a:off x="0" y="1696546"/>
        <a:ext cx="6063175" cy="689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40"/>
          <a:ext cx="1499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40"/>
          <a:ext cx="299845" cy="300263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440"/>
        <a:ext cx="299845" cy="300263"/>
      </dsp:txXfrm>
    </dsp:sp>
    <dsp:sp modelId="{6A84A4E5-A552-4305-8D1C-D3DC105AAA63}">
      <dsp:nvSpPr>
        <dsp:cNvPr id="0" name=""/>
        <dsp:cNvSpPr/>
      </dsp:nvSpPr>
      <dsp:spPr>
        <a:xfrm>
          <a:off x="322333" y="14603"/>
          <a:ext cx="1175174" cy="271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61286</a:t>
          </a:r>
          <a:r>
            <a:rPr lang="ru-RU" sz="1000" kern="1200" dirty="0" smtClean="0"/>
            <a:t>,0 </a:t>
          </a:r>
          <a:r>
            <a:rPr lang="ru-RU" sz="900" kern="1200" dirty="0"/>
            <a:t>тыс. рублей</a:t>
          </a:r>
        </a:p>
      </dsp:txBody>
      <dsp:txXfrm>
        <a:off x="322333" y="14603"/>
        <a:ext cx="1175174" cy="271922"/>
      </dsp:txXfrm>
    </dsp:sp>
    <dsp:sp modelId="{DC0CD827-664E-4595-A6D4-8E86230C7F93}">
      <dsp:nvSpPr>
        <dsp:cNvPr id="0" name=""/>
        <dsp:cNvSpPr/>
      </dsp:nvSpPr>
      <dsp:spPr>
        <a:xfrm>
          <a:off x="299845" y="286526"/>
          <a:ext cx="1199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00703"/>
          <a:ext cx="1499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00703"/>
          <a:ext cx="299845" cy="300263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300703"/>
        <a:ext cx="299845" cy="300263"/>
      </dsp:txXfrm>
    </dsp:sp>
    <dsp:sp modelId="{58A0A52C-BF7E-436E-87DD-06F814C156BB}">
      <dsp:nvSpPr>
        <dsp:cNvPr id="0" name=""/>
        <dsp:cNvSpPr/>
      </dsp:nvSpPr>
      <dsp:spPr>
        <a:xfrm>
          <a:off x="322333" y="314338"/>
          <a:ext cx="1176893" cy="2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44514,0 </a:t>
          </a:r>
          <a:r>
            <a:rPr lang="ru-RU" sz="900" kern="1200" dirty="0"/>
            <a:t>тыс. рублей</a:t>
          </a:r>
        </a:p>
      </dsp:txBody>
      <dsp:txXfrm>
        <a:off x="322333" y="314338"/>
        <a:ext cx="1176893" cy="272699"/>
      </dsp:txXfrm>
    </dsp:sp>
    <dsp:sp modelId="{8ED002A2-2FB6-4C91-A49D-53726B40DF8D}">
      <dsp:nvSpPr>
        <dsp:cNvPr id="0" name=""/>
        <dsp:cNvSpPr/>
      </dsp:nvSpPr>
      <dsp:spPr>
        <a:xfrm>
          <a:off x="299845" y="587038"/>
          <a:ext cx="1199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00966"/>
          <a:ext cx="1499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00966"/>
          <a:ext cx="299845" cy="300263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600966"/>
        <a:ext cx="299845" cy="300263"/>
      </dsp:txXfrm>
    </dsp:sp>
    <dsp:sp modelId="{4D9FF308-9180-4BB1-BB35-BDCD2049A3B2}">
      <dsp:nvSpPr>
        <dsp:cNvPr id="0" name=""/>
        <dsp:cNvSpPr/>
      </dsp:nvSpPr>
      <dsp:spPr>
        <a:xfrm>
          <a:off x="322333" y="614601"/>
          <a:ext cx="1176893" cy="2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42733,0 </a:t>
          </a:r>
          <a:r>
            <a:rPr lang="ru-RU" sz="900" kern="1200" dirty="0"/>
            <a:t>тыс. рублей</a:t>
          </a:r>
        </a:p>
      </dsp:txBody>
      <dsp:txXfrm>
        <a:off x="322333" y="614601"/>
        <a:ext cx="1176893" cy="272699"/>
      </dsp:txXfrm>
    </dsp:sp>
    <dsp:sp modelId="{D7C510CE-AFB7-4FC7-B645-7377DCFE0CF5}">
      <dsp:nvSpPr>
        <dsp:cNvPr id="0" name=""/>
        <dsp:cNvSpPr/>
      </dsp:nvSpPr>
      <dsp:spPr>
        <a:xfrm>
          <a:off x="299845" y="887301"/>
          <a:ext cx="1199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0.33147</cdr:x>
      <cdr:y>0.34908</cdr:y>
    </cdr:from>
    <cdr:to>
      <cdr:x>0.6648</cdr:x>
      <cdr:y>0.5749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123987" y="1284595"/>
          <a:ext cx="113030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+mn-lt"/>
            </a:rPr>
            <a:t>0 %</a:t>
          </a:r>
        </a:p>
        <a:p xmlns:a="http://schemas.openxmlformats.org/drawingml/2006/main">
          <a:pPr algn="ctr"/>
          <a:r>
            <a:rPr lang="ru-RU" sz="1600" dirty="0" smtClean="0">
              <a:latin typeface="+mn-lt"/>
            </a:rPr>
            <a:t>4,89 тыс</a:t>
          </a:r>
          <a:r>
            <a:rPr lang="ru-RU" sz="1600" dirty="0">
              <a:latin typeface="+mn-lt"/>
            </a:rPr>
            <a:t>. рублей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0.34523</cdr:x>
      <cdr:y>0.34275</cdr:y>
    </cdr:from>
    <cdr:to>
      <cdr:x>0.59421</cdr:x>
      <cdr:y>0.49483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742220" y="1872800"/>
          <a:ext cx="125649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13%</a:t>
          </a: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62 546,7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en-US" sz="1200" dirty="0" err="1">
              <a:latin typeface="+mn-lt"/>
            </a:rPr>
            <a:t>тыс</a:t>
          </a:r>
          <a:r>
            <a:rPr lang="ru-RU" sz="1200" dirty="0">
              <a:latin typeface="+mn-lt"/>
            </a:rPr>
            <a:t>. рублей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0.06638</cdr:x>
      <cdr:y>0.30405</cdr:y>
    </cdr:from>
    <cdr:to>
      <cdr:x>0.28109</cdr:x>
      <cdr:y>0.64586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09089" y="739192"/>
          <a:ext cx="132317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32%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152 775,54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ru-RU" sz="1200" dirty="0">
              <a:latin typeface="+mn-lt"/>
            </a:rPr>
            <a:t>тыс. рублей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0.34523</cdr:x>
      <cdr:y>0.34275</cdr:y>
    </cdr:from>
    <cdr:to>
      <cdr:x>0.59421</cdr:x>
      <cdr:y>0.51216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742220" y="1681272"/>
          <a:ext cx="125649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12%</a:t>
          </a: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59 083,02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en-US" sz="1200" dirty="0" err="1">
              <a:latin typeface="+mn-lt"/>
            </a:rPr>
            <a:t>тыс</a:t>
          </a:r>
          <a:r>
            <a:rPr lang="ru-RU" sz="1200" dirty="0">
              <a:latin typeface="+mn-lt"/>
            </a:rPr>
            <a:t>. рублей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0.06638</cdr:x>
      <cdr:y>0.30405</cdr:y>
    </cdr:from>
    <cdr:to>
      <cdr:x>0.28109</cdr:x>
      <cdr:y>0.64586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09089" y="739192"/>
          <a:ext cx="132317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33%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157 622,04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ru-RU" sz="1200" dirty="0">
              <a:latin typeface="+mn-lt"/>
            </a:rPr>
            <a:t>тыс. рублей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0.32118</cdr:x>
      <cdr:y>0.13636</cdr:y>
    </cdr:from>
    <cdr:to>
      <cdr:x>0.43229</cdr:x>
      <cdr:y>0.71818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0.18055</cdr:x>
      <cdr:y>0.09091</cdr:y>
    </cdr:from>
    <cdr:to>
      <cdr:x>0.38889</cdr:x>
      <cdr:y>0.67272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6114" y="225833"/>
          <a:ext cx="1299378" cy="1445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0.04866</cdr:x>
      <cdr:y>0.21562</cdr:y>
    </cdr:from>
    <cdr:to>
      <cdr:x>0.16151</cdr:x>
      <cdr:y>0.27277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692" y="1053980"/>
          <a:ext cx="1356029" cy="279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472 890,56</a:t>
          </a:r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0.1726</cdr:x>
      <cdr:y>0.00631</cdr:y>
    </cdr:from>
    <cdr:to>
      <cdr:x>0.28545</cdr:x>
      <cdr:y>0.11023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73997" y="30842"/>
          <a:ext cx="1356028" cy="5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/>
            <a:t>625 979,72</a:t>
          </a:r>
        </a:p>
        <a:p xmlns:a="http://schemas.openxmlformats.org/drawingml/2006/main">
          <a:endParaRPr lang="ru-RU" sz="16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0.28431</cdr:x>
      <cdr:y>0.06347</cdr:y>
    </cdr:from>
    <cdr:to>
      <cdr:x>0.39951</cdr:x>
      <cdr:y>0.17791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16301" y="310242"/>
          <a:ext cx="1384300" cy="55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594 785,44</a:t>
          </a:r>
          <a:endParaRPr lang="ru-RU" sz="1600" b="1" dirty="0"/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0.4218</cdr:x>
      <cdr:y>0.1544</cdr:y>
    </cdr:from>
    <cdr:to>
      <cdr:x>0.53465</cdr:x>
      <cdr:y>0.2358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68435" y="754742"/>
          <a:ext cx="1356028" cy="397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/>
            <a:t>480 109,92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0.53224</cdr:x>
      <cdr:y>0.16096</cdr:y>
    </cdr:from>
    <cdr:to>
      <cdr:x>0.64509</cdr:x>
      <cdr:y>0.25573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95507" y="786802"/>
          <a:ext cx="1356029" cy="463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/>
            <a:t>485 158,76</a:t>
          </a:r>
          <a:endParaRPr lang="ru-RU" sz="16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0.09312</cdr:x>
      <cdr:y>0.03663</cdr:y>
    </cdr:from>
    <cdr:to>
      <cdr:x>0.33312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631" y="163516"/>
          <a:ext cx="1805694" cy="311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60 706,85 </a:t>
          </a:r>
          <a:r>
            <a:rPr lang="ru-RU" sz="1400" b="1" dirty="0"/>
            <a:t>тыс. </a:t>
          </a:r>
          <a:r>
            <a:rPr lang="en-US" sz="1400" b="1" dirty="0"/>
            <a:t>р</a:t>
          </a:r>
          <a:r>
            <a:rPr lang="ru-RU" sz="1400" b="1" dirty="0" err="1"/>
            <a:t>ублей</a:t>
          </a:r>
          <a:endParaRPr lang="ru-RU" sz="1400" b="1" dirty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0.40627</cdr:x>
      <cdr:y>0.00756</cdr:y>
    </cdr:from>
    <cdr:to>
      <cdr:x>0.63293</cdr:x>
      <cdr:y>0.0657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56660" y="33730"/>
          <a:ext cx="1705328" cy="259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66 185</a:t>
          </a:r>
          <a:r>
            <a:rPr lang="en-US" sz="1400" b="1" dirty="0" smtClean="0"/>
            <a:t> </a:t>
          </a:r>
          <a:r>
            <a:rPr lang="ru-RU" sz="1400" b="1" dirty="0"/>
            <a:t>тыс. </a:t>
          </a:r>
          <a:r>
            <a:rPr lang="en-US" sz="1400" b="1" dirty="0"/>
            <a:t>р</a:t>
          </a:r>
          <a:r>
            <a:rPr lang="ru-RU" sz="1400" b="1" dirty="0" err="1"/>
            <a:t>ублей</a:t>
          </a:r>
          <a:r>
            <a:rPr lang="ru-RU" sz="1400" b="1" dirty="0"/>
            <a:t> </a:t>
          </a:r>
        </a:p>
      </cdr:txBody>
    </cdr:sp>
  </cdr:relSizeAnchor>
  <cdr:relSizeAnchor xmlns:cdr="http://schemas.openxmlformats.org/drawingml/2006/chartDrawing">
    <cdr:from>
      <cdr:x>0.73333</cdr:x>
      <cdr:y>0</cdr:y>
    </cdr:from>
    <cdr:to>
      <cdr:x>1</cdr:x>
      <cdr:y>0.09101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517374" y="-2168414"/>
          <a:ext cx="2006352" cy="406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71 648,9тыс</a:t>
          </a:r>
          <a:r>
            <a:rPr lang="ru-RU" sz="1400" b="1" dirty="0"/>
            <a:t>. </a:t>
          </a:r>
          <a:r>
            <a:rPr lang="en-US" sz="1400" b="1" dirty="0"/>
            <a:t>р</a:t>
          </a:r>
          <a:r>
            <a:rPr lang="ru-RU" sz="1400" b="1" dirty="0" err="1"/>
            <a:t>ублей</a:t>
          </a:r>
          <a:endParaRPr lang="ru-RU" sz="14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0.15261</cdr:x>
      <cdr:y>0.09166</cdr:y>
    </cdr:from>
    <cdr:to>
      <cdr:x>0.32356</cdr:x>
      <cdr:y>0.19353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622" y="342801"/>
          <a:ext cx="7747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180</a:t>
          </a:r>
        </a:p>
        <a:p xmlns:a="http://schemas.openxmlformats.org/drawingml/2006/main">
          <a:pPr algn="ctr"/>
          <a:endParaRPr lang="ru-RU" sz="1400" dirty="0"/>
        </a:p>
      </cdr:txBody>
    </cdr:sp>
  </cdr:relSizeAnchor>
  <cdr:relSizeAnchor xmlns:cdr="http://schemas.openxmlformats.org/drawingml/2006/chartDrawing">
    <cdr:from>
      <cdr:x>0.43005</cdr:x>
      <cdr:y>0.10864</cdr:y>
    </cdr:from>
    <cdr:to>
      <cdr:x>0.58418</cdr:x>
      <cdr:y>0.2173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48922" y="406301"/>
          <a:ext cx="698499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dirty="0" smtClean="0">
              <a:latin typeface="+mj-lt"/>
            </a:rPr>
            <a:t>180</a:t>
          </a:r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0.74667</cdr:x>
      <cdr:y>0.05</cdr:y>
    </cdr:from>
    <cdr:to>
      <cdr:x>0.89333</cdr:x>
      <cdr:y>0.15423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285752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dirty="0" smtClean="0"/>
            <a:t>180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0.03129</cdr:x>
      <cdr:y>0</cdr:y>
    </cdr:from>
    <cdr:to>
      <cdr:x>0.39668</cdr:x>
      <cdr:y>0.08622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962" y="0"/>
          <a:ext cx="2171699" cy="327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2024г.-27169,6</a:t>
          </a:r>
          <a:r>
            <a:rPr lang="ru-RU" dirty="0" smtClean="0"/>
            <a:t>тыс</a:t>
          </a:r>
          <a:r>
            <a:rPr lang="ru-RU" dirty="0"/>
            <a:t>. </a:t>
          </a:r>
          <a:r>
            <a:rPr lang="ru-RU" dirty="0" smtClean="0"/>
            <a:t>руб.</a:t>
          </a:r>
          <a:endParaRPr lang="ru-RU" dirty="0"/>
        </a:p>
      </cdr:txBody>
    </cdr:sp>
  </cdr:relSizeAnchor>
  <cdr:relSizeAnchor xmlns:cdr="http://schemas.openxmlformats.org/drawingml/2006/chartDrawing">
    <cdr:from>
      <cdr:x>0.35514</cdr:x>
      <cdr:y>0</cdr:y>
    </cdr:from>
    <cdr:to>
      <cdr:x>0.65995</cdr:x>
      <cdr:y>0.07954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10788" y="0"/>
          <a:ext cx="1811592" cy="302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300" b="1" dirty="0" smtClean="0">
              <a:latin typeface="+mn-lt"/>
            </a:rPr>
            <a:t>2025г.-15235,0</a:t>
          </a:r>
          <a:r>
            <a:rPr lang="ru-RU" sz="1300" dirty="0" smtClean="0"/>
            <a:t>тыс</a:t>
          </a:r>
          <a:r>
            <a:rPr lang="ru-RU" sz="1300" dirty="0"/>
            <a:t>. </a:t>
          </a:r>
          <a:r>
            <a:rPr lang="ru-RU" sz="1300" dirty="0" smtClean="0"/>
            <a:t>руб.</a:t>
          </a:r>
          <a:endParaRPr lang="ru-RU" sz="1300" dirty="0"/>
        </a:p>
      </cdr:txBody>
    </cdr:sp>
  </cdr:relSizeAnchor>
  <cdr:relSizeAnchor xmlns:cdr="http://schemas.openxmlformats.org/drawingml/2006/chartDrawing">
    <cdr:from>
      <cdr:x>0.69044</cdr:x>
      <cdr:y>0</cdr:y>
    </cdr:from>
    <cdr:to>
      <cdr:x>0.96432</cdr:x>
      <cdr:y>0.07954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03589" y="0"/>
          <a:ext cx="1627856" cy="302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300" b="1" dirty="0" smtClean="0">
              <a:latin typeface="+mn-lt"/>
            </a:rPr>
            <a:t>2026г.-14673,8</a:t>
          </a:r>
          <a:r>
            <a:rPr lang="ru-RU" sz="1300" dirty="0" smtClean="0"/>
            <a:t>тыс</a:t>
          </a:r>
          <a:r>
            <a:rPr lang="ru-RU" sz="1300" dirty="0"/>
            <a:t>. </a:t>
          </a:r>
          <a:r>
            <a:rPr lang="ru-RU" sz="1300" dirty="0" smtClean="0"/>
            <a:t>руб</a:t>
          </a:r>
          <a:r>
            <a:rPr lang="ru-RU" dirty="0" smtClean="0"/>
            <a:t>.</a:t>
          </a:r>
          <a:endParaRPr lang="ru-RU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0.60151</cdr:x>
      <cdr:y>0.18848</cdr:y>
    </cdr:from>
    <cdr:to>
      <cdr:x>0.60543</cdr:x>
      <cdr:y>0.19872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26413" y="841486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</cdr:x>
      <cdr:y>0.40777</cdr:y>
    </cdr:from>
    <cdr:to>
      <cdr:x>0.28053</cdr:x>
      <cdr:y>0.75368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496305" y="943312"/>
          <a:ext cx="1143686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19%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100" dirty="0" smtClean="0">
              <a:latin typeface="+mn-lt"/>
            </a:rPr>
            <a:t>90 352,34</a:t>
          </a:r>
          <a:endParaRPr lang="ru-RU" sz="1100" dirty="0">
            <a:latin typeface="+mn-lt"/>
          </a:endParaRPr>
        </a:p>
        <a:p xmlns:a="http://schemas.openxmlformats.org/drawingml/2006/main">
          <a:pPr algn="ctr"/>
          <a:r>
            <a:rPr lang="ru-RU" sz="1100" dirty="0">
              <a:latin typeface="+mn-lt"/>
            </a:rPr>
            <a:t> 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0.12316</cdr:x>
      <cdr:y>0.31632</cdr:y>
    </cdr:from>
    <cdr:to>
      <cdr:x>0.2412</cdr:x>
      <cdr:y>0.70859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147561" y="645272"/>
          <a:ext cx="1099837" cy="800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28%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100" dirty="0" smtClean="0">
              <a:latin typeface="+mn-lt"/>
            </a:rPr>
            <a:t>131 442,98</a:t>
          </a:r>
          <a:endParaRPr lang="ru-RU" sz="1100" dirty="0">
            <a:latin typeface="+mn-lt"/>
          </a:endParaRPr>
        </a:p>
        <a:p xmlns:a="http://schemas.openxmlformats.org/drawingml/2006/main">
          <a:pPr algn="ctr"/>
          <a:r>
            <a:rPr lang="ru-RU" sz="1100" dirty="0">
              <a:latin typeface="+mn-lt"/>
            </a:rPr>
            <a:t>тыс. рублей</a:t>
          </a:r>
          <a:endParaRPr lang="ru-RU" sz="1200" dirty="0">
            <a:latin typeface="+mn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0.12949</cdr:x>
      <cdr:y>0.31572</cdr:y>
    </cdr:from>
    <cdr:to>
      <cdr:x>0.24753</cdr:x>
      <cdr:y>0.70799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206522" y="644060"/>
          <a:ext cx="1099847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25%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100" dirty="0" smtClean="0">
              <a:latin typeface="+mn-lt"/>
            </a:rPr>
            <a:t>153 578,25</a:t>
          </a:r>
          <a:endParaRPr lang="ru-RU" sz="1100" dirty="0">
            <a:latin typeface="+mn-lt"/>
          </a:endParaRPr>
        </a:p>
        <a:p xmlns:a="http://schemas.openxmlformats.org/drawingml/2006/main">
          <a:pPr algn="ctr"/>
          <a:r>
            <a:rPr lang="ru-RU" sz="1100" dirty="0">
              <a:latin typeface="+mn-lt"/>
            </a:rPr>
            <a:t>тыс. рублей</a:t>
          </a:r>
          <a:endParaRPr lang="ru-RU" sz="1200" dirty="0">
            <a:latin typeface="+mn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0.159</cdr:x>
      <cdr:y>0.42424</cdr:y>
    </cdr:from>
    <cdr:to>
      <cdr:x>0.28053</cdr:x>
      <cdr:y>0.77015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496305" y="981412"/>
          <a:ext cx="1143686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26%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100" dirty="0" smtClean="0">
              <a:latin typeface="+mn-lt"/>
            </a:rPr>
            <a:t>164 184,05</a:t>
          </a:r>
          <a:endParaRPr lang="ru-RU" sz="1100" dirty="0">
            <a:latin typeface="+mn-lt"/>
          </a:endParaRPr>
        </a:p>
        <a:p xmlns:a="http://schemas.openxmlformats.org/drawingml/2006/main">
          <a:pPr algn="ctr"/>
          <a:r>
            <a:rPr lang="ru-RU" sz="1100" dirty="0">
              <a:latin typeface="+mn-lt"/>
            </a:rPr>
            <a:t> тыс.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0.32118</cdr:x>
      <cdr:y>0.13636</cdr:y>
    </cdr:from>
    <cdr:to>
      <cdr:x>0.43229</cdr:x>
      <cdr:y>0.71818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0.18055</cdr:x>
      <cdr:y>0.09091</cdr:y>
    </cdr:from>
    <cdr:to>
      <cdr:x>0.38889</cdr:x>
      <cdr:y>0.67272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6114" y="225833"/>
          <a:ext cx="1299378" cy="1445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0.06638</cdr:x>
      <cdr:y>0.30405</cdr:y>
    </cdr:from>
    <cdr:to>
      <cdr:x>0.28109</cdr:x>
      <cdr:y>0.64586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09089" y="739192"/>
          <a:ext cx="132317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25%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148 767,98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ru-RU" sz="1200" dirty="0">
              <a:latin typeface="+mn-lt"/>
            </a:rPr>
            <a:t>тыс. рублей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0.34523</cdr:x>
      <cdr:y>0.34275</cdr:y>
    </cdr:from>
    <cdr:to>
      <cdr:x>0.59421</cdr:x>
      <cdr:y>0.49335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742217" y="1891359"/>
          <a:ext cx="125647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16%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93 375,48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en-US" sz="1200" dirty="0" err="1">
              <a:latin typeface="+mn-lt"/>
            </a:rPr>
            <a:t>тыс</a:t>
          </a:r>
          <a:r>
            <a:rPr lang="ru-RU" sz="1200" dirty="0">
              <a:latin typeface="+mn-lt"/>
            </a:rPr>
            <a:t>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0.32118</cdr:x>
      <cdr:y>0.13636</cdr:y>
    </cdr:from>
    <cdr:to>
      <cdr:x>0.43229</cdr:x>
      <cdr:y>0.71818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4C74A-7042-4B05-9425-7B6BDEAED23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2AE48-08CE-47B5-9BDA-69E790826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44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48618E9-EE2D-4864-9EEE-58939BD4FB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2437C4A8-8E3A-4ADA-93B9-64737CE1A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7C1F-7065-4ABD-96FA-DD0DE1C76CFA}" type="datetime1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96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02F5-C1AE-4B6A-8CF8-20CFFE6367AA}" type="datetime1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29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5405209-5179-4359-91ED-1B1A46619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ACE66A86-8455-497B-9CA4-F460A19E5F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5B5B-6C8B-4904-9607-F1E5FC6BFA81}" type="datetime1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8994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48618E9-EE2D-4864-9EEE-58939BD4FB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2437C4A8-8E3A-4ADA-93B9-64737CE1A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7C1F-7065-4ABD-96FA-DD0DE1C76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35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2FF-8FA5-451A-B0FE-EFA789B9FF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30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69DB7AC-F7D7-430A-A2A7-CD3EBBF1D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6741F519-22CF-4C01-B140-5480DBAB3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2E63-D39D-4D29-9980-AA5DF8E675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07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E356-388D-4FA5-AC63-6266C9BC8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27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CFEF3EF6-3A4A-4408-84A6-6A1AC0BA67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781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F3AD-9A0F-454E-9E87-ECC3389452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0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5BED274-5EB4-4EF4-B353-E55BD5026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9B72-DA7E-4DC2-8EEF-FD4ECCE0A0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759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xmlns="" id="{C4853C57-22BC-4465-8B37-DC06FE5A0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550D594-9D00-4E12-9A7B-8B78EC199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D76B-91AB-442C-9013-47198A38F8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66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2FF-8FA5-451A-B0FE-EFA789B9FF20}" type="datetime1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526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DA6865-0A03-48FA-AD6E-D5BF8FDE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xmlns="" id="{205CDEB9-8DED-4711-8140-4C943FC2CD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12B1-80CA-465C-8CF4-CCC1AB62B6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982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02F5-C1AE-4B6A-8CF8-20CFFE6367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654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5405209-5179-4359-91ED-1B1A46619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ACE66A86-8455-497B-9CA4-F460A19E5F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5B5B-6C8B-4904-9607-F1E5FC6BFA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66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69DB7AC-F7D7-430A-A2A7-CD3EBBF1D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6741F519-22CF-4C01-B140-5480DBAB3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2E63-D39D-4D29-9980-AA5DF8E67513}" type="datetime1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24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E356-388D-4FA5-AC63-6266C9BC8613}" type="datetime1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329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CFEF3EF6-3A4A-4408-84A6-6A1AC0BA67C9}" type="datetime1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827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F3AD-9A0F-454E-9E87-ECC3389452A1}" type="datetime1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31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5BED274-5EB4-4EF4-B353-E55BD5026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9B72-DA7E-4DC2-8EEF-FD4ECCE0A080}" type="datetime1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036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xmlns="" id="{C4853C57-22BC-4465-8B37-DC06FE5A0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550D594-9D00-4E12-9A7B-8B78EC199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D76B-91AB-442C-9013-47198A38F835}" type="datetime1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224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DA6865-0A03-48FA-AD6E-D5BF8FDE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xmlns="" id="{205CDEB9-8DED-4711-8140-4C943FC2CD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12B1-80CA-465C-8CF4-CCC1AB62B61A}" type="datetime1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896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DF0D99C-5D42-41C6-A50C-C4E2D6B2A3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57EE-DEB6-4BB7-B9F3-4D6E55D8913D}" type="datetime1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63BAC6E0-ADAC-40FB-AF53-88FA5F837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8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DF0D99C-5D42-41C6-A50C-C4E2D6B2A3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57EE-DEB6-4BB7-B9F3-4D6E55D891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63BAC6E0-ADAC-40FB-AF53-88FA5F837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8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chart" Target="../charts/chart8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microsoft.com/office/2007/relationships/diagramDrawing" Target="../diagrams/drawing2.xml"/><Relationship Id="rId2" Type="http://schemas.openxmlformats.org/officeDocument/2006/relationships/image" Target="../media/image3.pn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11" Type="http://schemas.openxmlformats.org/officeDocument/2006/relationships/diagramData" Target="../diagrams/data3.xml"/><Relationship Id="rId5" Type="http://schemas.openxmlformats.org/officeDocument/2006/relationships/chart" Target="../charts/chart10.xml"/><Relationship Id="rId10" Type="http://schemas.openxmlformats.org/officeDocument/2006/relationships/diagramColors" Target="../diagrams/colors2.xml"/><Relationship Id="rId4" Type="http://schemas.openxmlformats.org/officeDocument/2006/relationships/chart" Target="../charts/chart9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16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microsoft.com/office/2007/relationships/diagramDrawing" Target="../diagrams/drawing5.xml"/><Relationship Id="rId3" Type="http://schemas.openxmlformats.org/officeDocument/2006/relationships/chart" Target="../charts/chart48.xml"/><Relationship Id="rId7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QuickStyle" Target="../diagrams/quickStyle9.xml"/><Relationship Id="rId18" Type="http://schemas.openxmlformats.org/officeDocument/2006/relationships/diagramColors" Target="../diagrams/colors10.xml"/><Relationship Id="rId26" Type="http://schemas.openxmlformats.org/officeDocument/2006/relationships/diagramQuickStyle" Target="../diagrams/quickStyle11.xml"/><Relationship Id="rId39" Type="http://schemas.openxmlformats.org/officeDocument/2006/relationships/diagramColors" Target="../diagrams/colors14.xml"/><Relationship Id="rId3" Type="http://schemas.openxmlformats.org/officeDocument/2006/relationships/chart" Target="../charts/chart50.xml"/><Relationship Id="rId34" Type="http://schemas.openxmlformats.org/officeDocument/2006/relationships/diagramQuickStyle" Target="../diagrams/quickStyle13.xml"/><Relationship Id="rId21" Type="http://schemas.microsoft.com/office/2007/relationships/diagramDrawing" Target="../diagrams/drawing8.xml"/><Relationship Id="rId42" Type="http://schemas.microsoft.com/office/2007/relationships/diagramDrawing" Target="../diagrams/drawing7.xml"/><Relationship Id="rId7" Type="http://schemas.openxmlformats.org/officeDocument/2006/relationships/diagramData" Target="../diagrams/data8.xml"/><Relationship Id="rId12" Type="http://schemas.openxmlformats.org/officeDocument/2006/relationships/diagramLayout" Target="../diagrams/layout9.xml"/><Relationship Id="rId17" Type="http://schemas.openxmlformats.org/officeDocument/2006/relationships/diagramQuickStyle" Target="../diagrams/quickStyle10.xml"/><Relationship Id="rId25" Type="http://schemas.openxmlformats.org/officeDocument/2006/relationships/diagramLayout" Target="../diagrams/layout11.xml"/><Relationship Id="rId33" Type="http://schemas.openxmlformats.org/officeDocument/2006/relationships/diagramLayout" Target="../diagrams/layout13.xml"/><Relationship Id="rId38" Type="http://schemas.openxmlformats.org/officeDocument/2006/relationships/diagramQuickStyle" Target="../diagrams/quickStyle14.xml"/><Relationship Id="rId2" Type="http://schemas.openxmlformats.org/officeDocument/2006/relationships/image" Target="../media/image3.png"/><Relationship Id="rId16" Type="http://schemas.openxmlformats.org/officeDocument/2006/relationships/diagramLayout" Target="../diagrams/layout10.xml"/><Relationship Id="rId29" Type="http://schemas.openxmlformats.org/officeDocument/2006/relationships/diagramLayout" Target="../diagrams/layout12.xml"/><Relationship Id="rId41" Type="http://schemas.microsoft.com/office/2007/relationships/diagramDrawing" Target="../diagrams/drawing1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3.xml"/><Relationship Id="rId11" Type="http://schemas.openxmlformats.org/officeDocument/2006/relationships/diagramData" Target="../diagrams/data9.xml"/><Relationship Id="rId24" Type="http://schemas.openxmlformats.org/officeDocument/2006/relationships/diagramData" Target="../diagrams/data11.xml"/><Relationship Id="rId32" Type="http://schemas.openxmlformats.org/officeDocument/2006/relationships/diagramData" Target="../diagrams/data13.xml"/><Relationship Id="rId37" Type="http://schemas.openxmlformats.org/officeDocument/2006/relationships/diagramLayout" Target="../diagrams/layout14.xml"/><Relationship Id="rId40" Type="http://schemas.microsoft.com/office/2007/relationships/diagramDrawing" Target="../diagrams/drawing10.xml"/><Relationship Id="rId45" Type="http://schemas.microsoft.com/office/2007/relationships/diagramDrawing" Target="../diagrams/drawing12.xml"/><Relationship Id="rId5" Type="http://schemas.openxmlformats.org/officeDocument/2006/relationships/chart" Target="../charts/chart52.xml"/><Relationship Id="rId15" Type="http://schemas.openxmlformats.org/officeDocument/2006/relationships/diagramData" Target="../diagrams/data10.xml"/><Relationship Id="rId23" Type="http://schemas.microsoft.com/office/2007/relationships/hdphoto" Target="../media/hdphoto6.wdp"/><Relationship Id="rId28" Type="http://schemas.openxmlformats.org/officeDocument/2006/relationships/diagramData" Target="../diagrams/data12.xml"/><Relationship Id="rId36" Type="http://schemas.openxmlformats.org/officeDocument/2006/relationships/diagramData" Target="../diagrams/data14.xml"/><Relationship Id="rId10" Type="http://schemas.openxmlformats.org/officeDocument/2006/relationships/diagramColors" Target="../diagrams/colors8.xml"/><Relationship Id="rId19" Type="http://schemas.openxmlformats.org/officeDocument/2006/relationships/image" Target="../media/image12.png"/><Relationship Id="rId31" Type="http://schemas.openxmlformats.org/officeDocument/2006/relationships/diagramColors" Target="../diagrams/colors12.xml"/><Relationship Id="rId44" Type="http://schemas.microsoft.com/office/2007/relationships/diagramDrawing" Target="../diagrams/drawing9.xml"/><Relationship Id="rId4" Type="http://schemas.openxmlformats.org/officeDocument/2006/relationships/chart" Target="../charts/chart51.xml"/><Relationship Id="rId9" Type="http://schemas.openxmlformats.org/officeDocument/2006/relationships/diagramQuickStyle" Target="../diagrams/quickStyle8.xml"/><Relationship Id="rId14" Type="http://schemas.openxmlformats.org/officeDocument/2006/relationships/diagramColors" Target="../diagrams/colors9.xml"/><Relationship Id="rId27" Type="http://schemas.openxmlformats.org/officeDocument/2006/relationships/diagramColors" Target="../diagrams/colors11.xml"/><Relationship Id="rId30" Type="http://schemas.openxmlformats.org/officeDocument/2006/relationships/diagramQuickStyle" Target="../diagrams/quickStyle12.xml"/><Relationship Id="rId35" Type="http://schemas.openxmlformats.org/officeDocument/2006/relationships/diagramColors" Target="../diagrams/colors13.xml"/><Relationship Id="rId43" Type="http://schemas.microsoft.com/office/2007/relationships/diagramDrawing" Target="../diagrams/drawing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microsoft.com/office/2007/relationships/hdphoto" Target="../media/hdphoto7.wdp"/><Relationship Id="rId9" Type="http://schemas.microsoft.com/office/2007/relationships/diagramDrawing" Target="../diagrams/drawin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Data" Target="../diagrams/data16.xml"/><Relationship Id="rId7" Type="http://schemas.openxmlformats.org/officeDocument/2006/relationships/diagramData" Target="../diagrams/data17.xml"/><Relationship Id="rId12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6.xml"/><Relationship Id="rId15" Type="http://schemas.microsoft.com/office/2007/relationships/diagramDrawing" Target="../diagrams/drawing14.xml"/><Relationship Id="rId10" Type="http://schemas.openxmlformats.org/officeDocument/2006/relationships/diagramColors" Target="../diagrams/colors17.xml"/><Relationship Id="rId4" Type="http://schemas.openxmlformats.org/officeDocument/2006/relationships/diagramLayout" Target="../diagrams/layout16.xml"/><Relationship Id="rId9" Type="http://schemas.openxmlformats.org/officeDocument/2006/relationships/diagramQuickStyle" Target="../diagrams/quickStyle17.xml"/><Relationship Id="rId14" Type="http://schemas.microsoft.com/office/2007/relationships/hdphoto" Target="../media/hdphoto8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microsoft.com/office/2007/relationships/diagramDrawing" Target="../diagrams/drawing17.xml"/><Relationship Id="rId3" Type="http://schemas.openxmlformats.org/officeDocument/2006/relationships/diagramData" Target="../diagrams/data18.xml"/><Relationship Id="rId7" Type="http://schemas.openxmlformats.org/officeDocument/2006/relationships/diagramData" Target="../diagrams/data19.xml"/><Relationship Id="rId12" Type="http://schemas.microsoft.com/office/2007/relationships/diagramDrawing" Target="../diagrams/drawing16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8.xml"/><Relationship Id="rId10" Type="http://schemas.openxmlformats.org/officeDocument/2006/relationships/diagramColors" Target="../diagrams/colors19.xml"/><Relationship Id="rId4" Type="http://schemas.openxmlformats.org/officeDocument/2006/relationships/diagramLayout" Target="../diagrams/layout18.xml"/><Relationship Id="rId9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microsoft.com/office/2007/relationships/diagramDrawing" Target="../diagrams/drawing18.xml"/><Relationship Id="rId4" Type="http://schemas.openxmlformats.org/officeDocument/2006/relationships/diagramLayout" Target="../diagrams/layout20.xml"/><Relationship Id="rId9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fo13.depfin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telnich-msu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8">
            <a:extLst>
              <a:ext uri="{FF2B5EF4-FFF2-40B4-BE49-F238E27FC236}">
                <a16:creationId xmlns:a16="http://schemas.microsoft.com/office/drawing/2014/main" xmlns="" id="{13B6DAC6-0186-4D62-AD69-90B9C0411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 useBgFill="1">
        <p:nvSpPr>
          <p:cNvPr id="59" name="Freeform: Shape 10">
            <a:extLst>
              <a:ext uri="{FF2B5EF4-FFF2-40B4-BE49-F238E27FC236}">
                <a16:creationId xmlns:a16="http://schemas.microsoft.com/office/drawing/2014/main" xmlns="" id="{8BD06E9B-D0BF-47A6-AE6D-EAD493128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490555" y="162759"/>
            <a:ext cx="6857996" cy="6532473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0" name="Group 12">
            <a:extLst>
              <a:ext uri="{FF2B5EF4-FFF2-40B4-BE49-F238E27FC236}">
                <a16:creationId xmlns:a16="http://schemas.microsoft.com/office/drawing/2014/main" xmlns="" id="{A0297160-077C-4B0C-9F1E-6519CEDB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1F77CDE-CC8E-40E6-8745-8D7CB6208F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83FCA172-142C-4352-A938-33B43EC3BE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53BB53B-6660-4F6B-8C3C-4EAA148CF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21D1E67-3038-4399-8F14-244731FAE3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B9A17FB9-5481-4E6D-A157-C4A1D8F297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9B5B4D4B-6074-48B5-B7D7-5B22BDC2AD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DFE68CF5-4975-4F0E-98F8-E40F12E8F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63AD0D6-BFAB-41EE-A0DD-BFEB6844D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7EA9615-8E94-4E0C-BAF0-C52132326C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6A76D71-0BE7-402F-BF24-CB0154E2A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B18C09B-8FB5-4D88-B4FF-2090E7818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A06FA18-2473-40B2-8AE0-DEDDC5E9A3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187746C-FE57-4160-B924-6B283B3323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D7337AAE-EB93-4FBD-9904-0366412607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6FA7169-C5DB-4F02-935F-AA39EDA4B7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4195B93-DBB3-4197-8D91-A786D4753A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F2FF9EB-46CC-4A22-AF8A-9D11BC9666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2631DADE-538C-4EA4-9D90-3AED82E01B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35A7E2F-77A0-48A1-A881-1A12940D8F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AC39BAD-DB08-4260-BCE5-4E1FB09A44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68F31ED-A97B-4A9A-9F56-221FFB7A31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F362574E-3A61-4C31-915F-F541B7BE08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132BD431-3E1E-4528-AC59-5A23CE4CBA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7DE7131F-209C-4427-96DA-26E0E973EE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283DFDB-6A1C-41B8-B590-966064699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DA3D6B3-30E3-4C45-A709-4F775DB846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F481924-9C4A-4A91-8AB4-D796F33D73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53787DCF-DA69-4379-94AB-C361DF3260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753DC9D9-196D-4C02-982F-935945BD57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2AF9976-A85B-4FAC-ACA0-7B4F06D180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FD38ACD-F4A1-4970-BE99-87B0A04829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Triangle 45">
            <a:extLst>
              <a:ext uri="{FF2B5EF4-FFF2-40B4-BE49-F238E27FC236}">
                <a16:creationId xmlns:a16="http://schemas.microsoft.com/office/drawing/2014/main" xmlns="" id="{429C64BC-8915-422E-9361-EE04C48FFD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C00AB-1119-4154-8534-4D15C8174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56" y="400713"/>
            <a:ext cx="5332682" cy="558676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chemeClr val="tx1"/>
                </a:solidFill>
              </a:rPr>
              <a:t>Решение </a:t>
            </a:r>
            <a:r>
              <a:rPr lang="ru-RU" sz="3200" dirty="0" err="1">
                <a:solidFill>
                  <a:schemeClr val="tx1"/>
                </a:solidFill>
              </a:rPr>
              <a:t>Котельничской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районной Думы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«О бюджете </a:t>
            </a:r>
            <a:r>
              <a:rPr lang="ru-RU" sz="3200" dirty="0" err="1">
                <a:solidFill>
                  <a:schemeClr val="tx1"/>
                </a:solidFill>
              </a:rPr>
              <a:t>Котельничского</a:t>
            </a:r>
            <a:r>
              <a:rPr lang="ru-RU" sz="3200" dirty="0">
                <a:solidFill>
                  <a:schemeClr val="tx1"/>
                </a:solidFill>
              </a:rPr>
              <a:t> муниципального района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на </a:t>
            </a:r>
            <a:r>
              <a:rPr lang="ru-RU" sz="3200" dirty="0" smtClean="0">
                <a:solidFill>
                  <a:schemeClr val="tx1"/>
                </a:solidFill>
              </a:rPr>
              <a:t>2024 </a:t>
            </a:r>
            <a:r>
              <a:rPr lang="ru-RU" sz="3200" dirty="0">
                <a:solidFill>
                  <a:schemeClr val="tx1"/>
                </a:solidFill>
              </a:rPr>
              <a:t>год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и на плановый период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2025 </a:t>
            </a:r>
            <a:r>
              <a:rPr lang="ru-RU" sz="3200" dirty="0">
                <a:solidFill>
                  <a:schemeClr val="tx1"/>
                </a:solidFill>
              </a:rPr>
              <a:t>и </a:t>
            </a:r>
            <a:r>
              <a:rPr lang="ru-RU" sz="3200" dirty="0" smtClean="0">
                <a:solidFill>
                  <a:schemeClr val="tx1"/>
                </a:solidFill>
              </a:rPr>
              <a:t>2026 </a:t>
            </a:r>
            <a:r>
              <a:rPr lang="ru-RU" sz="3200" dirty="0">
                <a:solidFill>
                  <a:schemeClr val="tx1"/>
                </a:solidFill>
              </a:rPr>
              <a:t>годов»</a:t>
            </a: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endParaRPr lang="ru-RU" sz="4800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C90BA5C2-92E6-4621-AF70-DE69CA26DD88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205739" y="714591"/>
            <a:ext cx="4178802" cy="5420505"/>
          </a:xfrm>
          <a:prstGeom prst="rect">
            <a:avLst/>
          </a:prstGeom>
        </p:spPr>
      </p:pic>
    </p:spTree>
    <p:controls>
      <p:control spid="1061" name="SapphireHiddenControl" r:id="rId2" imgW="8124840" imgH="5419800"/>
    </p:controls>
    <p:extLst>
      <p:ext uri="{BB962C8B-B14F-4D97-AF65-F5344CB8AC3E}">
        <p14:creationId xmlns="" xmlns:p14="http://schemas.microsoft.com/office/powerpoint/2010/main" val="11110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20" y="339316"/>
            <a:ext cx="10325000" cy="773267"/>
          </a:xfrm>
        </p:spPr>
        <p:txBody>
          <a:bodyPr/>
          <a:lstStyle/>
          <a:p>
            <a:r>
              <a:rPr lang="ru-RU" dirty="0"/>
              <a:t>Налог на доходы физических лиц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FFC238-5564-4A85-8EC1-3CFDC4E1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ADC34810-4D81-47D8-B0BB-A1EA8CBA3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4234201"/>
              </p:ext>
            </p:extLst>
          </p:nvPr>
        </p:nvGraphicFramePr>
        <p:xfrm>
          <a:off x="-361329" y="1063781"/>
          <a:ext cx="5518427" cy="331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CE97792-2EED-4DE5-B8A2-09506903D02B}"/>
              </a:ext>
            </a:extLst>
          </p:cNvPr>
          <p:cNvSpPr txBox="1">
            <a:spLocks/>
          </p:cNvSpPr>
          <p:nvPr/>
        </p:nvSpPr>
        <p:spPr>
          <a:xfrm>
            <a:off x="9680963" y="4432711"/>
            <a:ext cx="2274315" cy="20335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7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доходы физических лиц</a:t>
            </a:r>
            <a:r>
              <a:rPr kumimoji="0" lang="ru-RU" sz="1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вид прямых </a:t>
            </a:r>
            <a:r>
              <a:rPr lang="ru-RU" sz="1400" dirty="0">
                <a:latin typeface="+mj-lt"/>
                <a:ea typeface="+mj-ea"/>
                <a:cs typeface="+mj-cs"/>
              </a:rPr>
              <a:t>налогов. Исчисляется в процентах от совокупного дохода физических лиц за вычетом документально подтверждённых расходов в соответствии с действующим законодательством.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5A28884-EC1C-4D5D-B40F-3C58745380A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47703722"/>
              </p:ext>
            </p:extLst>
          </p:nvPr>
        </p:nvGraphicFramePr>
        <p:xfrm>
          <a:off x="5288399" y="197365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DAE2B50C-A2BA-4C55-B36F-97D31F0B602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9770401"/>
              </p:ext>
            </p:extLst>
          </p:nvPr>
        </p:nvGraphicFramePr>
        <p:xfrm>
          <a:off x="7145787" y="197365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F80F5DC8-54E6-4C42-9662-7B3B910CA4B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04215022"/>
              </p:ext>
            </p:extLst>
          </p:nvPr>
        </p:nvGraphicFramePr>
        <p:xfrm>
          <a:off x="9070053" y="2053640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30A9A1-74E4-4092-9311-5923B751FF69}"/>
              </a:ext>
            </a:extLst>
          </p:cNvPr>
          <p:cNvSpPr txBox="1"/>
          <p:nvPr/>
        </p:nvSpPr>
        <p:spPr>
          <a:xfrm>
            <a:off x="5300659" y="1408536"/>
            <a:ext cx="584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Доля поступлений налога в общем объеме налоговых и неналоговых доходов районного бюджета в </a:t>
            </a:r>
            <a:r>
              <a:rPr lang="ru-RU" sz="1400" dirty="0" smtClean="0"/>
              <a:t>2024, 2025 </a:t>
            </a:r>
            <a:r>
              <a:rPr lang="ru-RU" sz="1400" dirty="0"/>
              <a:t>и </a:t>
            </a:r>
            <a:r>
              <a:rPr lang="ru-RU" sz="1400" dirty="0" smtClean="0"/>
              <a:t>2026 </a:t>
            </a:r>
            <a:r>
              <a:rPr lang="ru-RU" sz="1400" dirty="0"/>
              <a:t>годах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7E4B3F-D3EB-42C5-B4C7-61D53C4417D0}"/>
              </a:ext>
            </a:extLst>
          </p:cNvPr>
          <p:cNvSpPr txBox="1"/>
          <p:nvPr/>
        </p:nvSpPr>
        <p:spPr>
          <a:xfrm>
            <a:off x="7826" y="6544474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78770C-F418-4BBC-A249-616F77C5CC43}"/>
              </a:ext>
            </a:extLst>
          </p:cNvPr>
          <p:cNvSpPr txBox="1"/>
          <p:nvPr/>
        </p:nvSpPr>
        <p:spPr>
          <a:xfrm>
            <a:off x="5787505" y="33691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9B4626-3DFD-466E-9251-42FB4D690890}"/>
              </a:ext>
            </a:extLst>
          </p:cNvPr>
          <p:cNvSpPr txBox="1"/>
          <p:nvPr/>
        </p:nvSpPr>
        <p:spPr>
          <a:xfrm>
            <a:off x="7644893" y="33691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ED9CDE-3B9E-4B33-B465-17EEEA006A55}"/>
              </a:ext>
            </a:extLst>
          </p:cNvPr>
          <p:cNvSpPr txBox="1"/>
          <p:nvPr/>
        </p:nvSpPr>
        <p:spPr>
          <a:xfrm>
            <a:off x="9520225" y="33691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077D92-B36E-494F-85CB-E98A115DA489}"/>
              </a:ext>
            </a:extLst>
          </p:cNvPr>
          <p:cNvSpPr txBox="1"/>
          <p:nvPr/>
        </p:nvSpPr>
        <p:spPr>
          <a:xfrm>
            <a:off x="6368060" y="1979403"/>
            <a:ext cx="92174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29,5%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4D32B3-960E-46D2-A98F-91C1FBED674F}"/>
              </a:ext>
            </a:extLst>
          </p:cNvPr>
          <p:cNvSpPr txBox="1"/>
          <p:nvPr/>
        </p:nvSpPr>
        <p:spPr>
          <a:xfrm>
            <a:off x="8225448" y="1979403"/>
            <a:ext cx="98205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29,5%</a:t>
            </a:r>
            <a:endParaRPr lang="ru-RU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2A201C-57FC-4475-8630-06247BDEF42A}"/>
              </a:ext>
            </a:extLst>
          </p:cNvPr>
          <p:cNvSpPr txBox="1"/>
          <p:nvPr/>
        </p:nvSpPr>
        <p:spPr>
          <a:xfrm>
            <a:off x="10013108" y="1987953"/>
            <a:ext cx="93610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29,8%</a:t>
            </a:r>
            <a:endParaRPr lang="ru-RU" sz="2000" dirty="0"/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xmlns="" id="{A350CB17-82BD-4B01-B8AF-4096E55D126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48677810"/>
              </p:ext>
            </p:extLst>
          </p:nvPr>
        </p:nvGraphicFramePr>
        <p:xfrm>
          <a:off x="209200" y="4028329"/>
          <a:ext cx="3621641" cy="254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>
            <a:extLst>
              <a:ext uri="{FF2B5EF4-FFF2-40B4-BE49-F238E27FC236}">
                <a16:creationId xmlns:a16="http://schemas.microsoft.com/office/drawing/2014/main" xmlns="" id="{8CCF4DA7-162A-4D02-A5AE-50BF376E081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78969548"/>
              </p:ext>
            </p:extLst>
          </p:nvPr>
        </p:nvGraphicFramePr>
        <p:xfrm>
          <a:off x="3933561" y="4028329"/>
          <a:ext cx="5518427" cy="254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="" xmlns:p14="http://schemas.microsoft.com/office/powerpoint/2010/main" val="35342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1" y="707209"/>
            <a:ext cx="10325000" cy="62866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Доходы от акцизов на нефтепродукты, тыс. рублей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BB1018F-C5D9-42C6-9658-601877BD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7358E8E-65D4-44AD-B6CE-76E0A5423718}"/>
              </a:ext>
            </a:extLst>
          </p:cNvPr>
          <p:cNvSpPr txBox="1">
            <a:spLocks/>
          </p:cNvSpPr>
          <p:nvPr/>
        </p:nvSpPr>
        <p:spPr>
          <a:xfrm>
            <a:off x="4013200" y="4829387"/>
            <a:ext cx="7960282" cy="189011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один из видов налога, представляющий не связанный с получением дохода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винно-водочные изделия, табачные изделия, деликатесы, предметы 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роскоши, </a:t>
            </a:r>
            <a:r>
              <a:rPr lang="ru-RU" sz="2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нефтепродукты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Плательщики акциза являются потребители, приобретающие товары, которые облагаются акцизным сбором.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7EBE012B-F000-4722-8DD1-102FD076AFE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44603240"/>
              </p:ext>
            </p:extLst>
          </p:nvPr>
        </p:nvGraphicFramePr>
        <p:xfrm>
          <a:off x="6042807" y="258026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964647F4-9AA1-4772-A4BA-A05B511E2FC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971746070"/>
              </p:ext>
            </p:extLst>
          </p:nvPr>
        </p:nvGraphicFramePr>
        <p:xfrm>
          <a:off x="7900195" y="258026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0A9471AB-8CAE-490C-9E8C-48C0954A900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24840132"/>
              </p:ext>
            </p:extLst>
          </p:nvPr>
        </p:nvGraphicFramePr>
        <p:xfrm>
          <a:off x="9686145" y="258026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5854A1-7C93-4883-80E7-F8D13FF0B4FC}"/>
              </a:ext>
            </a:extLst>
          </p:cNvPr>
          <p:cNvSpPr txBox="1"/>
          <p:nvPr/>
        </p:nvSpPr>
        <p:spPr>
          <a:xfrm>
            <a:off x="6205110" y="1524865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Доля поступлений акцизов в общем объеме налоговых и неналоговых доходов районного бюджета в </a:t>
            </a:r>
            <a:r>
              <a:rPr lang="ru-RU" sz="1600" dirty="0" smtClean="0"/>
              <a:t>2024, 2025 </a:t>
            </a:r>
            <a:r>
              <a:rPr lang="ru-RU" sz="1600" dirty="0"/>
              <a:t>и </a:t>
            </a:r>
            <a:r>
              <a:rPr lang="ru-RU" sz="1600" dirty="0" smtClean="0"/>
              <a:t>2026годах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87266F-849A-42F5-9B56-5C68BA6A706E}"/>
              </a:ext>
            </a:extLst>
          </p:cNvPr>
          <p:cNvSpPr txBox="1"/>
          <p:nvPr/>
        </p:nvSpPr>
        <p:spPr>
          <a:xfrm>
            <a:off x="6471435" y="41519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A39330-2F9B-4678-9C88-814CFB546B8E}"/>
              </a:ext>
            </a:extLst>
          </p:cNvPr>
          <p:cNvSpPr txBox="1"/>
          <p:nvPr/>
        </p:nvSpPr>
        <p:spPr>
          <a:xfrm>
            <a:off x="8328823" y="41519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3AE7F8-CEF3-43CC-8447-2A76D4EA9DA2}"/>
              </a:ext>
            </a:extLst>
          </p:cNvPr>
          <p:cNvSpPr txBox="1"/>
          <p:nvPr/>
        </p:nvSpPr>
        <p:spPr>
          <a:xfrm>
            <a:off x="10114773" y="41519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BC95A1-9515-4E2A-843B-88CA6FC748D4}"/>
              </a:ext>
            </a:extLst>
          </p:cNvPr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069337-8E5E-468A-903D-8B0D8CE630DA}"/>
              </a:ext>
            </a:extLst>
          </p:cNvPr>
          <p:cNvSpPr txBox="1"/>
          <p:nvPr/>
        </p:nvSpPr>
        <p:spPr>
          <a:xfrm>
            <a:off x="7164108" y="2554009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8,2%</a:t>
            </a:r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9188F4-8294-4C39-8AB8-69DA48515FEE}"/>
              </a:ext>
            </a:extLst>
          </p:cNvPr>
          <p:cNvSpPr txBox="1"/>
          <p:nvPr/>
        </p:nvSpPr>
        <p:spPr>
          <a:xfrm>
            <a:off x="9021496" y="2554009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8,1%</a:t>
            </a:r>
            <a:endParaRPr lang="ru-RU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D9FF858-1897-44E3-A640-FA6548D94348}"/>
              </a:ext>
            </a:extLst>
          </p:cNvPr>
          <p:cNvSpPr txBox="1"/>
          <p:nvPr/>
        </p:nvSpPr>
        <p:spPr>
          <a:xfrm>
            <a:off x="10809156" y="2562559"/>
            <a:ext cx="93610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7,8%</a:t>
            </a:r>
            <a:endParaRPr lang="ru-RU" sz="2000" dirty="0"/>
          </a:p>
        </p:txBody>
      </p:sp>
      <p:graphicFrame>
        <p:nvGraphicFramePr>
          <p:cNvPr id="24" name="Содержимое 3">
            <a:extLst>
              <a:ext uri="{FF2B5EF4-FFF2-40B4-BE49-F238E27FC236}">
                <a16:creationId xmlns:a16="http://schemas.microsoft.com/office/drawing/2014/main" xmlns="" id="{1D8B6AD7-BE11-4A90-A666-32B1D021E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02637882"/>
              </p:ext>
            </p:extLst>
          </p:nvPr>
        </p:nvGraphicFramePr>
        <p:xfrm>
          <a:off x="-301248" y="1103904"/>
          <a:ext cx="6119912" cy="401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55C354DE-403C-4210-91A5-BBDAE0817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142"/>
          <a:stretch/>
        </p:blipFill>
        <p:spPr bwMode="auto">
          <a:xfrm>
            <a:off x="460584" y="4606461"/>
            <a:ext cx="2827030" cy="1890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77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11" y="879102"/>
            <a:ext cx="10325000" cy="717258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Налоги на совокупный доход, тыс. 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335904A-C303-4051-AC62-C8142DDD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FAA0F4-9E95-4E9F-B9C6-5AA730A21664}"/>
              </a:ext>
            </a:extLst>
          </p:cNvPr>
          <p:cNvSpPr txBox="1"/>
          <p:nvPr/>
        </p:nvSpPr>
        <p:spPr>
          <a:xfrm>
            <a:off x="6097875" y="1733405"/>
            <a:ext cx="542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Доля поступлений налогов на совокупный доход  в общем объеме налоговых и неналоговых доходов районного бюджета в </a:t>
            </a:r>
            <a:r>
              <a:rPr lang="ru-RU" sz="1600" dirty="0" smtClean="0"/>
              <a:t>2024, 2025 </a:t>
            </a:r>
            <a:r>
              <a:rPr lang="ru-RU" sz="1600" dirty="0"/>
              <a:t>и </a:t>
            </a:r>
            <a:r>
              <a:rPr lang="ru-RU" sz="1600" dirty="0" smtClean="0"/>
              <a:t>2026 </a:t>
            </a:r>
            <a:r>
              <a:rPr lang="ru-RU" sz="1600" dirty="0"/>
              <a:t>годах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C8D0C27-70E3-4E9F-B49B-7C9591C177F3}"/>
              </a:ext>
            </a:extLst>
          </p:cNvPr>
          <p:cNvSpPr txBox="1">
            <a:spLocks/>
          </p:cNvSpPr>
          <p:nvPr/>
        </p:nvSpPr>
        <p:spPr>
          <a:xfrm>
            <a:off x="267325" y="4912152"/>
            <a:ext cx="8280327" cy="17886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районный бюджет от субъектов малого и среднего бизнеса поступают платежи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R="0" lvl="0" indent="180975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-"/>
              <a:tabLst/>
              <a:defRPr/>
            </a:pP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налогу, взимаемому в связи с применением упрощенной системы налогообложения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indent="180975">
              <a:lnSpc>
                <a:spcPct val="110000"/>
              </a:lnSpc>
              <a:spcBef>
                <a:spcPct val="0"/>
              </a:spcBef>
              <a:buFontTx/>
              <a:buChar char="-"/>
              <a:defRPr/>
            </a:pP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налогу по патентной системе 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налогообложения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indent="180975">
              <a:lnSpc>
                <a:spcPct val="11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единому сельхозналогу.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DE074762-8690-46F2-93AD-7A7F9C16CF9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63275963"/>
              </p:ext>
            </p:extLst>
          </p:nvPr>
        </p:nvGraphicFramePr>
        <p:xfrm>
          <a:off x="6096000" y="2814753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911B5B4B-ADB3-4FE1-BF98-0C9DFB4CFA2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37054028"/>
              </p:ext>
            </p:extLst>
          </p:nvPr>
        </p:nvGraphicFramePr>
        <p:xfrm>
          <a:off x="7953388" y="2814753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43A2F10E-9B68-43A1-B017-B1CE7AEDD19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4481339"/>
              </p:ext>
            </p:extLst>
          </p:nvPr>
        </p:nvGraphicFramePr>
        <p:xfrm>
          <a:off x="9739338" y="2814753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1FABCA-0AB5-487B-9F7B-AFBBE388CABE}"/>
              </a:ext>
            </a:extLst>
          </p:cNvPr>
          <p:cNvSpPr txBox="1"/>
          <p:nvPr/>
        </p:nvSpPr>
        <p:spPr>
          <a:xfrm>
            <a:off x="6498978" y="418290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212DA1-B186-435A-ABF4-B59304B3DB09}"/>
              </a:ext>
            </a:extLst>
          </p:cNvPr>
          <p:cNvSpPr txBox="1"/>
          <p:nvPr/>
        </p:nvSpPr>
        <p:spPr>
          <a:xfrm>
            <a:off x="8356366" y="418290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3640A8-DB78-4309-9707-47D95112AF63}"/>
              </a:ext>
            </a:extLst>
          </p:cNvPr>
          <p:cNvSpPr txBox="1"/>
          <p:nvPr/>
        </p:nvSpPr>
        <p:spPr>
          <a:xfrm>
            <a:off x="10142316" y="418290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AFA72E-93F3-4695-98F6-1E5C219E4B19}"/>
              </a:ext>
            </a:extLst>
          </p:cNvPr>
          <p:cNvSpPr txBox="1"/>
          <p:nvPr/>
        </p:nvSpPr>
        <p:spPr>
          <a:xfrm>
            <a:off x="6960096" y="2814753"/>
            <a:ext cx="95200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54,4%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930FF5-4B67-49FE-B85B-B887BD9B231C}"/>
              </a:ext>
            </a:extLst>
          </p:cNvPr>
          <p:cNvSpPr txBox="1"/>
          <p:nvPr/>
        </p:nvSpPr>
        <p:spPr>
          <a:xfrm>
            <a:off x="8817484" y="2814753"/>
            <a:ext cx="97421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54,4%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12F342-CC5F-41D8-A81A-3B9B69026A53}"/>
              </a:ext>
            </a:extLst>
          </p:cNvPr>
          <p:cNvSpPr txBox="1"/>
          <p:nvPr/>
        </p:nvSpPr>
        <p:spPr>
          <a:xfrm>
            <a:off x="10603434" y="2814753"/>
            <a:ext cx="93838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54,6%</a:t>
            </a:r>
            <a:endParaRPr lang="ru-RU" sz="2000" dirty="0"/>
          </a:p>
        </p:txBody>
      </p:sp>
      <p:graphicFrame>
        <p:nvGraphicFramePr>
          <p:cNvPr id="18" name="Содержимое 3">
            <a:extLst>
              <a:ext uri="{FF2B5EF4-FFF2-40B4-BE49-F238E27FC236}">
                <a16:creationId xmlns:a16="http://schemas.microsoft.com/office/drawing/2014/main" xmlns="" id="{F318B99C-CBC1-4387-ADF9-BB7764C80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97407"/>
              </p:ext>
            </p:extLst>
          </p:nvPr>
        </p:nvGraphicFramePr>
        <p:xfrm>
          <a:off x="-186907" y="1463219"/>
          <a:ext cx="6148352" cy="364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66" name="Picture 18">
            <a:extLst>
              <a:ext uri="{FF2B5EF4-FFF2-40B4-BE49-F238E27FC236}">
                <a16:creationId xmlns:a16="http://schemas.microsoft.com/office/drawing/2014/main" xmlns="" id="{320848AF-181D-4129-92A1-CFE76717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8500" b="100000" l="2667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39" y="4552237"/>
            <a:ext cx="2035372" cy="2035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10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92" y="814330"/>
            <a:ext cx="10325000" cy="799526"/>
          </a:xfrm>
        </p:spPr>
        <p:txBody>
          <a:bodyPr/>
          <a:lstStyle/>
          <a:p>
            <a:r>
              <a:rPr lang="ru-RU" sz="4400" dirty="0"/>
              <a:t>Налоги на имущество, </a:t>
            </a:r>
            <a:r>
              <a:rPr lang="ru-RU" sz="4400" dirty="0" err="1"/>
              <a:t>тыс.рублей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4449173-848D-4E26-8650-62CB04F2DD8B}"/>
              </a:ext>
            </a:extLst>
          </p:cNvPr>
          <p:cNvSpPr txBox="1">
            <a:spLocks/>
          </p:cNvSpPr>
          <p:nvPr/>
        </p:nvSpPr>
        <p:spPr>
          <a:xfrm>
            <a:off x="902814" y="5221276"/>
            <a:ext cx="10534442" cy="134031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имущество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Объектами налогообложения для российских организаций признается недвижимое имущество (в том числе имущество, переданное во временное владение, в пользование, распоряжение,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доверительное управление, внесенное в совместную деятельность или полученное по концессионному соглашению)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8C9D005B-9332-4D65-A703-3CE98816BB2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94480317"/>
              </p:ext>
            </p:extLst>
          </p:nvPr>
        </p:nvGraphicFramePr>
        <p:xfrm>
          <a:off x="5977459" y="281254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B8202433-D02B-43D0-843E-BC05EEF4D16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50871501"/>
              </p:ext>
            </p:extLst>
          </p:nvPr>
        </p:nvGraphicFramePr>
        <p:xfrm>
          <a:off x="7834847" y="281254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BB62E299-0CF1-4195-8349-2204B681CC7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65919521"/>
              </p:ext>
            </p:extLst>
          </p:nvPr>
        </p:nvGraphicFramePr>
        <p:xfrm>
          <a:off x="9620797" y="281254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ACD4A5-1CC2-4047-9B50-6A42DFD023EF}"/>
              </a:ext>
            </a:extLst>
          </p:cNvPr>
          <p:cNvSpPr txBox="1"/>
          <p:nvPr/>
        </p:nvSpPr>
        <p:spPr>
          <a:xfrm>
            <a:off x="6906153" y="2883984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7,9%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F28F68-871F-42FB-8B1B-77D3A3A54652}"/>
              </a:ext>
            </a:extLst>
          </p:cNvPr>
          <p:cNvSpPr txBox="1"/>
          <p:nvPr/>
        </p:nvSpPr>
        <p:spPr>
          <a:xfrm>
            <a:off x="8763541" y="2883984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8,0%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D88F47-F063-44BB-B36E-6B0ED746A0BE}"/>
              </a:ext>
            </a:extLst>
          </p:cNvPr>
          <p:cNvSpPr txBox="1"/>
          <p:nvPr/>
        </p:nvSpPr>
        <p:spPr>
          <a:xfrm>
            <a:off x="10549491" y="2883984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7,8%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B96D18-BFFA-464E-B80B-15E409A0CA82}"/>
              </a:ext>
            </a:extLst>
          </p:cNvPr>
          <p:cNvSpPr txBox="1"/>
          <p:nvPr/>
        </p:nvSpPr>
        <p:spPr>
          <a:xfrm>
            <a:off x="6406087" y="43841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A93896-DC91-439F-927A-372EFAFEBF9D}"/>
              </a:ext>
            </a:extLst>
          </p:cNvPr>
          <p:cNvSpPr txBox="1"/>
          <p:nvPr/>
        </p:nvSpPr>
        <p:spPr>
          <a:xfrm>
            <a:off x="8263475" y="43841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63430E-1030-48A5-B7B9-DE7120B65EB1}"/>
              </a:ext>
            </a:extLst>
          </p:cNvPr>
          <p:cNvSpPr txBox="1"/>
          <p:nvPr/>
        </p:nvSpPr>
        <p:spPr>
          <a:xfrm>
            <a:off x="10049425" y="43841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67F13A-6D9B-49C5-903B-99B1D105C451}"/>
              </a:ext>
            </a:extLst>
          </p:cNvPr>
          <p:cNvSpPr txBox="1"/>
          <p:nvPr/>
        </p:nvSpPr>
        <p:spPr>
          <a:xfrm>
            <a:off x="12386" y="6552063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8009196-02EB-4408-A988-C5A40D5112A9}"/>
              </a:ext>
            </a:extLst>
          </p:cNvPr>
          <p:cNvSpPr/>
          <p:nvPr/>
        </p:nvSpPr>
        <p:spPr>
          <a:xfrm>
            <a:off x="5836925" y="1764427"/>
            <a:ext cx="5600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Доля поступлений налога на имущество в общем объеме налоговых и неналоговых доходов районного бюджета в </a:t>
            </a:r>
            <a:r>
              <a:rPr lang="ru-RU" dirty="0" smtClean="0"/>
              <a:t>2024, 2025 </a:t>
            </a:r>
            <a:r>
              <a:rPr lang="ru-RU" dirty="0"/>
              <a:t>и </a:t>
            </a:r>
            <a:r>
              <a:rPr lang="ru-RU" dirty="0" smtClean="0"/>
              <a:t>2025 </a:t>
            </a:r>
            <a:r>
              <a:rPr lang="ru-RU" dirty="0"/>
              <a:t>годах</a:t>
            </a:r>
          </a:p>
        </p:txBody>
      </p:sp>
      <p:graphicFrame>
        <p:nvGraphicFramePr>
          <p:cNvPr id="23" name="Содержимое 3">
            <a:extLst>
              <a:ext uri="{FF2B5EF4-FFF2-40B4-BE49-F238E27FC236}">
                <a16:creationId xmlns:a16="http://schemas.microsoft.com/office/drawing/2014/main" xmlns="" id="{ECC7B48C-D3DA-4638-9B32-4461EEF88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46762727"/>
              </p:ext>
            </p:extLst>
          </p:nvPr>
        </p:nvGraphicFramePr>
        <p:xfrm>
          <a:off x="-311427" y="1711634"/>
          <a:ext cx="6148352" cy="364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670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07" y="620436"/>
            <a:ext cx="10325000" cy="748452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Объем и структура неналоговых доходов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" name="Содержимое 3">
            <a:extLst>
              <a:ext uri="{FF2B5EF4-FFF2-40B4-BE49-F238E27FC236}">
                <a16:creationId xmlns:a16="http://schemas.microsoft.com/office/drawing/2014/main" xmlns="" id="{E66F0383-D5CF-4B8C-A562-65FE02996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83484644"/>
              </p:ext>
            </p:extLst>
          </p:nvPr>
        </p:nvGraphicFramePr>
        <p:xfrm>
          <a:off x="4155068" y="1098676"/>
          <a:ext cx="3881863" cy="604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3">
            <a:extLst>
              <a:ext uri="{FF2B5EF4-FFF2-40B4-BE49-F238E27FC236}">
                <a16:creationId xmlns:a16="http://schemas.microsoft.com/office/drawing/2014/main" xmlns="" id="{0A05BB77-6906-4560-82A8-4BC370FB9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75326970"/>
              </p:ext>
            </p:extLst>
          </p:nvPr>
        </p:nvGraphicFramePr>
        <p:xfrm>
          <a:off x="7986085" y="1368888"/>
          <a:ext cx="4049485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Содержимое 3">
            <a:extLst>
              <a:ext uri="{FF2B5EF4-FFF2-40B4-BE49-F238E27FC236}">
                <a16:creationId xmlns:a16="http://schemas.microsoft.com/office/drawing/2014/main" xmlns="" id="{DC6ECCCC-6F63-4847-9237-E901167DB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32254847"/>
              </p:ext>
            </p:extLst>
          </p:nvPr>
        </p:nvGraphicFramePr>
        <p:xfrm>
          <a:off x="-140212" y="1098676"/>
          <a:ext cx="461944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43B8AC-528E-4FFD-8913-B1B4BD92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99" y="1587843"/>
            <a:ext cx="163830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</a:t>
            </a:r>
            <a:r>
              <a:rPr lang="ru-RU" sz="1400" b="1" dirty="0" smtClean="0">
                <a:solidFill>
                  <a:srgbClr val="7030A0"/>
                </a:solidFill>
              </a:rPr>
              <a:t>неналоговых </a:t>
            </a:r>
            <a:r>
              <a:rPr lang="ru-RU" sz="1400" b="1" dirty="0">
                <a:solidFill>
                  <a:srgbClr val="7030A0"/>
                </a:solidFill>
              </a:rPr>
              <a:t>доходов</a:t>
            </a:r>
          </a:p>
          <a:p>
            <a:pPr algn="ctr"/>
            <a:r>
              <a:rPr lang="ru-RU" sz="1400" dirty="0" smtClean="0"/>
              <a:t>18819,90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3,2% </a:t>
            </a:r>
            <a:r>
              <a:rPr lang="ru-RU" sz="1400" dirty="0"/>
              <a:t>в общем объеме доходов.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27FF5B9-2A6D-46EE-B748-221B6103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1555813"/>
            <a:ext cx="1536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</a:t>
            </a:r>
            <a:r>
              <a:rPr lang="ru-RU" sz="1400" b="1" dirty="0" smtClean="0">
                <a:solidFill>
                  <a:srgbClr val="7030A0"/>
                </a:solidFill>
              </a:rPr>
              <a:t>неналоговых </a:t>
            </a:r>
            <a:r>
              <a:rPr lang="ru-RU" sz="1400" b="1" dirty="0">
                <a:solidFill>
                  <a:srgbClr val="7030A0"/>
                </a:solidFill>
              </a:rPr>
              <a:t>доходов</a:t>
            </a:r>
          </a:p>
          <a:p>
            <a:pPr algn="ctr"/>
            <a:r>
              <a:rPr lang="ru-RU" sz="1400" dirty="0" smtClean="0"/>
              <a:t>19381,7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4,07</a:t>
            </a:r>
            <a:r>
              <a:rPr lang="ru-RU" sz="1400" dirty="0"/>
              <a:t>% в общем объеме доходов.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9BF4417-C5E3-4C2E-A318-7FA886458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0700" y="1561123"/>
            <a:ext cx="15113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</a:t>
            </a:r>
            <a:r>
              <a:rPr lang="ru-RU" sz="1400" b="1" dirty="0" smtClean="0">
                <a:solidFill>
                  <a:srgbClr val="7030A0"/>
                </a:solidFill>
              </a:rPr>
              <a:t>неналоговых </a:t>
            </a:r>
            <a:r>
              <a:rPr lang="ru-RU" sz="1400" b="1" dirty="0">
                <a:solidFill>
                  <a:srgbClr val="7030A0"/>
                </a:solidFill>
              </a:rPr>
              <a:t>доходов</a:t>
            </a:r>
          </a:p>
          <a:p>
            <a:pPr algn="ctr"/>
            <a:r>
              <a:rPr lang="ru-RU" sz="1400" dirty="0" smtClean="0"/>
              <a:t>20125,00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4,1% </a:t>
            </a:r>
            <a:r>
              <a:rPr lang="ru-RU" sz="1400" dirty="0"/>
              <a:t>в общем объеме доходов.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5610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508237"/>
            <a:ext cx="10325000" cy="1442463"/>
          </a:xfrm>
        </p:spPr>
        <p:txBody>
          <a:bodyPr/>
          <a:lstStyle/>
          <a:p>
            <a:pPr algn="ctr"/>
            <a:r>
              <a:rPr lang="ru-RU" sz="4400" dirty="0"/>
              <a:t>Объем и структура безвозмездных поступлений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861" y="6270494"/>
            <a:ext cx="979151" cy="417126"/>
          </a:xfrm>
        </p:spPr>
        <p:txBody>
          <a:bodyPr/>
          <a:lstStyle/>
          <a:p>
            <a:fld id="{BE15108C-154A-4A5A-9C05-91A49A422BA7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CCE521D5-12EC-4386-B031-47D655B7E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1107834"/>
              </p:ext>
            </p:extLst>
          </p:nvPr>
        </p:nvGraphicFramePr>
        <p:xfrm>
          <a:off x="42759" y="1847436"/>
          <a:ext cx="3758192" cy="478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>
            <a:extLst>
              <a:ext uri="{FF2B5EF4-FFF2-40B4-BE49-F238E27FC236}">
                <a16:creationId xmlns:a16="http://schemas.microsoft.com/office/drawing/2014/main" xmlns="" id="{1373477A-CF32-45C9-AD9E-B26A7E587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61919243"/>
              </p:ext>
            </p:extLst>
          </p:nvPr>
        </p:nvGraphicFramePr>
        <p:xfrm>
          <a:off x="3791019" y="1936433"/>
          <a:ext cx="3758192" cy="478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одержимое 3">
            <a:extLst>
              <a:ext uri="{FF2B5EF4-FFF2-40B4-BE49-F238E27FC236}">
                <a16:creationId xmlns:a16="http://schemas.microsoft.com/office/drawing/2014/main" xmlns="" id="{4160173D-49A6-4677-A0A0-CEA5FF8D7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34278661"/>
              </p:ext>
            </p:extLst>
          </p:nvPr>
        </p:nvGraphicFramePr>
        <p:xfrm>
          <a:off x="7736374" y="1813063"/>
          <a:ext cx="3988638" cy="496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BC10D6-F5B8-4D6C-B69D-BC1A81A0A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609" y="1892301"/>
            <a:ext cx="217029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</a:t>
            </a:r>
            <a:r>
              <a:rPr lang="ru-RU" sz="1400" b="1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1400" b="1" dirty="0">
              <a:solidFill>
                <a:srgbClr val="7030A0"/>
              </a:solidFill>
            </a:endParaRPr>
          </a:p>
          <a:p>
            <a:pPr algn="ctr"/>
            <a:r>
              <a:rPr lang="ru-RU" sz="1400" dirty="0" smtClean="0"/>
              <a:t>484466,54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81,4% </a:t>
            </a:r>
            <a:r>
              <a:rPr lang="ru-RU" sz="1400" dirty="0"/>
              <a:t>в общем объеме доходов.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26BD4A-D65A-4D4D-9EA3-0F15BBF43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809" y="1828801"/>
            <a:ext cx="24406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7030A0"/>
                </a:solidFill>
              </a:rPr>
              <a:t>Всего безвозмездные поступления</a:t>
            </a:r>
          </a:p>
          <a:p>
            <a:pPr algn="ctr"/>
            <a:r>
              <a:rPr lang="ru-RU" sz="1400" dirty="0" smtClean="0"/>
              <a:t>364740,34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76,0% </a:t>
            </a:r>
            <a:r>
              <a:rPr lang="ru-RU" sz="1400" dirty="0"/>
              <a:t>в общем объеме доходов.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340BAE-7F05-46BC-A853-44D415594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9376" y="1701801"/>
            <a:ext cx="24406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безвозмездные поступления</a:t>
            </a:r>
          </a:p>
          <a:p>
            <a:pPr algn="ctr"/>
            <a:r>
              <a:rPr lang="ru-RU" sz="1400" dirty="0" smtClean="0"/>
              <a:t>364716,14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75,2% </a:t>
            </a:r>
            <a:r>
              <a:rPr lang="ru-RU" sz="1400" dirty="0"/>
              <a:t>в общем объеме доходов.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5967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609601"/>
            <a:ext cx="10325000" cy="838200"/>
          </a:xfrm>
        </p:spPr>
        <p:txBody>
          <a:bodyPr/>
          <a:lstStyle/>
          <a:p>
            <a:r>
              <a:rPr lang="ru-RU" sz="4400" dirty="0"/>
              <a:t>РАСХОДЫ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4348D4-4AF0-4B44-AC12-3D3B6C9CE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9" y="1694829"/>
            <a:ext cx="11326749" cy="1144711"/>
          </a:xfrm>
        </p:spPr>
        <p:txBody>
          <a:bodyPr>
            <a:normAutofit fontScale="92500"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/>
                <a:cs typeface="Times New Roman"/>
              </a:rPr>
              <a:t>заработная плата работников муниципальных учреждений, органов местного самоуправления (неуказные категории) </a:t>
            </a:r>
            <a:r>
              <a:rPr lang="ru-RU" dirty="0"/>
              <a:t>предусмотрена в условиях </a:t>
            </a:r>
            <a:r>
              <a:rPr lang="ru-RU" dirty="0" smtClean="0"/>
              <a:t>2023 </a:t>
            </a:r>
            <a:r>
              <a:rPr lang="ru-RU" dirty="0"/>
              <a:t>года с учетом индексации с </a:t>
            </a:r>
            <a:r>
              <a:rPr lang="ru-RU" dirty="0" smtClean="0"/>
              <a:t>01.09.2023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/>
                <a:cs typeface="Times New Roman"/>
              </a:rPr>
              <a:t>Расчет произведен, исходя из выплаты заработной платы с начислениями за 12 месяцев;</a:t>
            </a:r>
            <a:endParaRPr lang="ru-RU" dirty="0">
              <a:ea typeface="+mj-ea"/>
              <a:cs typeface="+mj-cs"/>
            </a:endParaRP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xmlns="" id="{08DAAFD0-8081-474E-8959-E3910AEC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908" b="96081" l="4333" r="98222">
                        <a14:foregroundMark x1="13556" y1="41719" x2="13556" y2="41719"/>
                        <a14:foregroundMark x1="16111" y1="40834" x2="16111" y2="40834"/>
                        <a14:foregroundMark x1="16556" y1="46397" x2="16556" y2="46397"/>
                        <a14:foregroundMark x1="69333" y1="11631" x2="69333" y2="11631"/>
                        <a14:foregroundMark x1="16556" y1="43236" x2="16556" y2="43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91" y="3180181"/>
            <a:ext cx="3763609" cy="330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D56B98-4E54-45E2-A519-6D9C007EB70E}"/>
              </a:ext>
            </a:extLst>
          </p:cNvPr>
          <p:cNvSpPr txBox="1"/>
          <p:nvPr/>
        </p:nvSpPr>
        <p:spPr>
          <a:xfrm>
            <a:off x="454049" y="2806700"/>
            <a:ext cx="78413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 typeface="+mj-lt"/>
              <a:buAutoNum type="arabicParenR" startAt="2"/>
              <a:defRPr/>
            </a:pPr>
            <a:r>
              <a:rPr lang="ru-RU" sz="2000" dirty="0">
                <a:solidFill>
                  <a:schemeClr val="tx2"/>
                </a:solidFill>
                <a:cs typeface="Times New Roman"/>
              </a:rPr>
              <a:t>учтен минимальный размер оплаты труда в сумме </a:t>
            </a:r>
            <a:r>
              <a:rPr lang="ru-RU" sz="2000" dirty="0" smtClean="0">
                <a:solidFill>
                  <a:schemeClr val="tx2"/>
                </a:solidFill>
                <a:cs typeface="Times New Roman"/>
              </a:rPr>
              <a:t>16 242 </a:t>
            </a:r>
            <a:r>
              <a:rPr lang="ru-RU" sz="2000" dirty="0">
                <a:solidFill>
                  <a:schemeClr val="tx2"/>
                </a:solidFill>
                <a:cs typeface="Times New Roman"/>
              </a:rPr>
              <a:t>рублей;</a:t>
            </a:r>
          </a:p>
          <a:p>
            <a:pPr marL="342900" indent="-34290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Tx/>
              <a:buAutoNum type="arabicParenR" startAt="2"/>
              <a:defRPr/>
            </a:pPr>
            <a:r>
              <a:rPr lang="ru-RU" sz="2000" dirty="0">
                <a:solidFill>
                  <a:schemeClr val="tx2"/>
                </a:solidFill>
                <a:cs typeface="Times New Roman"/>
              </a:rPr>
              <a:t>расходы на оплату коммунальных услуг предусмотрены с учетом роста тарифов на планируемый период по данным региональной службы по тарифам Кировской области на 12 месяцев.</a:t>
            </a:r>
          </a:p>
          <a:p>
            <a:pPr marL="342900" indent="-34290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Tx/>
              <a:buAutoNum type="arabicParenR" startAt="2"/>
              <a:defRPr/>
            </a:pPr>
            <a:r>
              <a:rPr lang="ru-RU" sz="2000" dirty="0">
                <a:solidFill>
                  <a:schemeClr val="tx2"/>
                </a:solidFill>
                <a:cs typeface="Times New Roman"/>
              </a:rPr>
              <a:t>все остальные расходы, связанные в том числе с материальными затратами муниципальных учреждений и органов местного самоуправления, предусмотрены на уровне плановых назначений на </a:t>
            </a:r>
            <a:r>
              <a:rPr lang="ru-RU" sz="2000" dirty="0" smtClean="0">
                <a:solidFill>
                  <a:schemeClr val="tx2"/>
                </a:solidFill>
                <a:cs typeface="Times New Roman"/>
              </a:rPr>
              <a:t>01.07.2023, </a:t>
            </a:r>
            <a:r>
              <a:rPr lang="ru-RU" sz="2000" dirty="0">
                <a:solidFill>
                  <a:schemeClr val="tx2"/>
                </a:solidFill>
                <a:cs typeface="Times New Roman"/>
              </a:rPr>
              <a:t>с индексацией отдельных направлений расходов.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2204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одержимое 3">
            <a:extLst>
              <a:ext uri="{FF2B5EF4-FFF2-40B4-BE49-F238E27FC236}">
                <a16:creationId xmlns:a16="http://schemas.microsoft.com/office/drawing/2014/main" xmlns="" id="{C1CC4809-C45C-47D0-B404-73ADDE203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83573191"/>
              </p:ext>
            </p:extLst>
          </p:nvPr>
        </p:nvGraphicFramePr>
        <p:xfrm>
          <a:off x="1190618" y="1149293"/>
          <a:ext cx="10972800" cy="192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572385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Котельничского района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smtClean="0"/>
              <a:t>2022году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05235" y="1747603"/>
            <a:ext cx="133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53%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248 375,64</a:t>
            </a:r>
            <a:endParaRPr lang="ru-RU" sz="1100" dirty="0">
              <a:solidFill>
                <a:prstClr val="black"/>
              </a:solidFill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535" y="1595823"/>
            <a:ext cx="1511339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470 175,85</a:t>
            </a:r>
            <a:endParaRPr lang="en-US" b="1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00" y="2463800"/>
            <a:ext cx="211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</a:t>
            </a:r>
            <a:r>
              <a:rPr lang="ru-RU" sz="1200" dirty="0" smtClean="0">
                <a:solidFill>
                  <a:prstClr val="black"/>
                </a:solidFill>
              </a:rPr>
              <a:t>2022</a:t>
            </a:r>
            <a:r>
              <a:rPr lang="en-US" sz="1200" dirty="0" smtClean="0">
                <a:solidFill>
                  <a:prstClr val="black"/>
                </a:solidFill>
              </a:rPr>
              <a:t>г</a:t>
            </a:r>
            <a:r>
              <a:rPr lang="ru-RU" sz="1200" dirty="0">
                <a:solidFill>
                  <a:prstClr val="black"/>
                </a:solidFill>
              </a:rPr>
              <a:t>. (отчет)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Содержимое 3">
            <a:extLst>
              <a:ext uri="{FF2B5EF4-FFF2-40B4-BE49-F238E27FC236}">
                <a16:creationId xmlns:a16="http://schemas.microsoft.com/office/drawing/2014/main" xmlns="" id="{A9F164FE-C7AC-4843-83E5-7C8DC4167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96778996"/>
              </p:ext>
            </p:extLst>
          </p:nvPr>
        </p:nvGraphicFramePr>
        <p:xfrm>
          <a:off x="215900" y="2889571"/>
          <a:ext cx="3416300" cy="367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Содержимое 3">
            <a:extLst>
              <a:ext uri="{FF2B5EF4-FFF2-40B4-BE49-F238E27FC236}">
                <a16:creationId xmlns:a16="http://schemas.microsoft.com/office/drawing/2014/main" xmlns="" id="{8F96329C-7931-4812-9F52-0810F8DB8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73170644"/>
              </p:ext>
            </p:extLst>
          </p:nvPr>
        </p:nvGraphicFramePr>
        <p:xfrm>
          <a:off x="2605478" y="4608279"/>
          <a:ext cx="9410726" cy="231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Содержимое 3">
            <a:extLst>
              <a:ext uri="{FF2B5EF4-FFF2-40B4-BE49-F238E27FC236}">
                <a16:creationId xmlns:a16="http://schemas.microsoft.com/office/drawing/2014/main" xmlns="" id="{AE98FF2B-3B81-45BE-9252-D4ACB8453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13446274"/>
              </p:ext>
            </p:extLst>
          </p:nvPr>
        </p:nvGraphicFramePr>
        <p:xfrm>
          <a:off x="2874509" y="2957314"/>
          <a:ext cx="9317491" cy="203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661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10" y="506739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Котельничского района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smtClean="0"/>
              <a:t>2023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54722483"/>
              </p:ext>
            </p:extLst>
          </p:nvPr>
        </p:nvGraphicFramePr>
        <p:xfrm>
          <a:off x="1219200" y="876300"/>
          <a:ext cx="10972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321034"/>
              </p:ext>
            </p:extLst>
          </p:nvPr>
        </p:nvGraphicFramePr>
        <p:xfrm>
          <a:off x="1409700" y="2806700"/>
          <a:ext cx="9931400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63076637"/>
              </p:ext>
            </p:extLst>
          </p:nvPr>
        </p:nvGraphicFramePr>
        <p:xfrm>
          <a:off x="0" y="4635500"/>
          <a:ext cx="9994900" cy="22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30635" y="1776254"/>
            <a:ext cx="13335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49%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305 366,82</a:t>
            </a:r>
            <a:endParaRPr lang="ru-RU" sz="1100" dirty="0">
              <a:solidFill>
                <a:prstClr val="black"/>
              </a:solidFill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61" y="1530033"/>
            <a:ext cx="1485939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623 129,12</a:t>
            </a:r>
            <a:endParaRPr lang="ru-RU" b="1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984" y="2578100"/>
            <a:ext cx="220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</a:t>
            </a:r>
            <a:r>
              <a:rPr lang="ru-RU" sz="1200" dirty="0" smtClean="0">
                <a:solidFill>
                  <a:prstClr val="black"/>
                </a:solidFill>
              </a:rPr>
              <a:t>2023 </a:t>
            </a:r>
            <a:r>
              <a:rPr lang="ru-RU" sz="1200" dirty="0">
                <a:solidFill>
                  <a:prstClr val="black"/>
                </a:solidFill>
              </a:rPr>
              <a:t>г.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95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проекта районного бюджета основывается 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4348D4-4AF0-4B44-AC12-3D3B6C9CE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Проекте основных направлений бюджетной и налоговой политики </a:t>
            </a:r>
            <a:r>
              <a:rPr lang="ru-RU" sz="2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2800" dirty="0">
                <a:solidFill>
                  <a:schemeClr val="tx1"/>
                </a:solidFill>
              </a:rPr>
              <a:t> района на </a:t>
            </a:r>
            <a:r>
              <a:rPr lang="ru-RU" sz="2800" dirty="0" smtClean="0">
                <a:solidFill>
                  <a:schemeClr val="tx1"/>
                </a:solidFill>
              </a:rPr>
              <a:t>2024 </a:t>
            </a:r>
            <a:r>
              <a:rPr lang="ru-RU" sz="2800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sz="2800" dirty="0" smtClean="0">
                <a:solidFill>
                  <a:schemeClr val="tx1"/>
                </a:solidFill>
              </a:rPr>
              <a:t>2025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2026 </a:t>
            </a:r>
            <a:r>
              <a:rPr lang="ru-RU" sz="2800" dirty="0">
                <a:solidFill>
                  <a:schemeClr val="tx1"/>
                </a:solidFill>
              </a:rPr>
              <a:t>годов;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Прогнозе социально-экономического развития </a:t>
            </a:r>
            <a:r>
              <a:rPr lang="ru-RU" sz="2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2800" dirty="0">
                <a:solidFill>
                  <a:schemeClr val="tx1"/>
                </a:solidFill>
              </a:rPr>
              <a:t> района;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Муниципальных программах (проектах муниципальных программ, проектах изменений муниципальных программ) </a:t>
            </a:r>
            <a:r>
              <a:rPr lang="ru-RU" sz="2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2800" dirty="0">
                <a:solidFill>
                  <a:schemeClr val="tx1"/>
                </a:solidFill>
              </a:rPr>
              <a:t> района</a:t>
            </a:r>
          </a:p>
          <a:p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583513-5F41-49B7-BEB3-ED408D73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90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49" y="538678"/>
            <a:ext cx="10451730" cy="855023"/>
          </a:xfrm>
        </p:spPr>
        <p:txBody>
          <a:bodyPr>
            <a:normAutofit fontScale="90000"/>
          </a:bodyPr>
          <a:lstStyle/>
          <a:p>
            <a:r>
              <a:rPr lang="ru-RU" sz="2500" dirty="0"/>
              <a:t>Расходы на реализацию муниципальных программ Котельничского </a:t>
            </a:r>
            <a:r>
              <a:rPr lang="ru-RU" sz="2500" dirty="0" smtClean="0"/>
              <a:t>района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ru-RU" sz="2500" dirty="0" smtClean="0"/>
              <a:t> </a:t>
            </a:r>
            <a:r>
              <a:rPr lang="ru-RU" sz="2500" dirty="0"/>
              <a:t>в </a:t>
            </a:r>
            <a:r>
              <a:rPr lang="ru-RU" sz="2500" dirty="0" smtClean="0"/>
              <a:t>2024 </a:t>
            </a:r>
            <a:r>
              <a:rPr lang="en-US" sz="2500" dirty="0"/>
              <a:t>г</a:t>
            </a:r>
            <a:r>
              <a:rPr lang="ru-RU" sz="2500" dirty="0"/>
              <a:t>оду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4DCFCF66-CC87-4EF0-89C6-5DF1FD4DE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7514622"/>
              </p:ext>
            </p:extLst>
          </p:nvPr>
        </p:nvGraphicFramePr>
        <p:xfrm>
          <a:off x="4981935" y="1419101"/>
          <a:ext cx="7000865" cy="303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>
            <a:extLst>
              <a:ext uri="{FF2B5EF4-FFF2-40B4-BE49-F238E27FC236}">
                <a16:creationId xmlns:a16="http://schemas.microsoft.com/office/drawing/2014/main" xmlns="" id="{3FA86E94-78C5-4964-8C70-4A3A26E31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56262658"/>
              </p:ext>
            </p:extLst>
          </p:nvPr>
        </p:nvGraphicFramePr>
        <p:xfrm>
          <a:off x="5207000" y="4357658"/>
          <a:ext cx="6775800" cy="242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>
            <a:extLst>
              <a:ext uri="{FF2B5EF4-FFF2-40B4-BE49-F238E27FC236}">
                <a16:creationId xmlns:a16="http://schemas.microsoft.com/office/drawing/2014/main" xmlns="" id="{71A05B20-B03F-473E-8282-620D88E1B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67828496"/>
              </p:ext>
            </p:extLst>
          </p:nvPr>
        </p:nvGraphicFramePr>
        <p:xfrm>
          <a:off x="160451" y="1419101"/>
          <a:ext cx="5046549" cy="551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845ED1-EDB4-42EE-9E29-04F5BB5AD943}"/>
              </a:ext>
            </a:extLst>
          </p:cNvPr>
          <p:cNvSpPr txBox="1"/>
          <p:nvPr/>
        </p:nvSpPr>
        <p:spPr>
          <a:xfrm>
            <a:off x="5752114" y="2559903"/>
            <a:ext cx="1010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59%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349 446,28 тыс</a:t>
            </a:r>
            <a:r>
              <a:rPr lang="ru-RU" sz="1200" dirty="0">
                <a:solidFill>
                  <a:prstClr val="black"/>
                </a:solidFill>
              </a:rPr>
              <a:t>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0FCA35-9EB2-4618-9D6F-C195E26055DA}"/>
              </a:ext>
            </a:extLst>
          </p:cNvPr>
          <p:cNvSpPr txBox="1"/>
          <p:nvPr/>
        </p:nvSpPr>
        <p:spPr>
          <a:xfrm>
            <a:off x="571461" y="1530033"/>
            <a:ext cx="1485939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591 589,74</a:t>
            </a:r>
            <a:endParaRPr lang="ru-RU" b="1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3E1511-8CA6-4F75-B022-3B85F157BCFA}"/>
              </a:ext>
            </a:extLst>
          </p:cNvPr>
          <p:cNvSpPr txBox="1"/>
          <p:nvPr/>
        </p:nvSpPr>
        <p:spPr>
          <a:xfrm>
            <a:off x="2057400" y="1622365"/>
            <a:ext cx="220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</a:t>
            </a:r>
            <a:r>
              <a:rPr lang="ru-RU" sz="1200" dirty="0" smtClean="0">
                <a:solidFill>
                  <a:prstClr val="black"/>
                </a:solidFill>
              </a:rPr>
              <a:t>2024 </a:t>
            </a:r>
            <a:r>
              <a:rPr lang="ru-RU" sz="1200" dirty="0">
                <a:solidFill>
                  <a:prstClr val="black"/>
                </a:solidFill>
              </a:rPr>
              <a:t>г.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</p:spTree>
    <p:extLst>
      <p:ext uri="{BB962C8B-B14F-4D97-AF65-F5344CB8AC3E}">
        <p14:creationId xmlns="" xmlns:p14="http://schemas.microsoft.com/office/powerpoint/2010/main" val="20453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одержимое 3">
            <a:extLst>
              <a:ext uri="{FF2B5EF4-FFF2-40B4-BE49-F238E27FC236}">
                <a16:creationId xmlns:a16="http://schemas.microsoft.com/office/drawing/2014/main" xmlns="" id="{AEFDF456-BE64-4A51-B482-6E8F42920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8669913"/>
              </p:ext>
            </p:extLst>
          </p:nvPr>
        </p:nvGraphicFramePr>
        <p:xfrm>
          <a:off x="4546600" y="881403"/>
          <a:ext cx="7416800" cy="34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45" y="572414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Котельничского района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smtClean="0"/>
              <a:t>2025 </a:t>
            </a:r>
            <a:r>
              <a:rPr lang="ru-RU" sz="2800" dirty="0"/>
              <a:t>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8091" y="2418219"/>
            <a:ext cx="133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55%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261 591,98</a:t>
            </a:r>
            <a:endParaRPr lang="ru-RU" sz="1100" dirty="0">
              <a:solidFill>
                <a:prstClr val="black"/>
              </a:solidFill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0A3077-A902-411B-B529-386AB5FABDA3}"/>
              </a:ext>
            </a:extLst>
          </p:cNvPr>
          <p:cNvSpPr txBox="1"/>
          <p:nvPr/>
        </p:nvSpPr>
        <p:spPr>
          <a:xfrm>
            <a:off x="571461" y="1530033"/>
            <a:ext cx="1485939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476 914,22</a:t>
            </a:r>
            <a:endParaRPr lang="ru-RU" b="1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0A0ED7-C1CE-478C-84CA-9925BC5A75C4}"/>
              </a:ext>
            </a:extLst>
          </p:cNvPr>
          <p:cNvSpPr txBox="1"/>
          <p:nvPr/>
        </p:nvSpPr>
        <p:spPr>
          <a:xfrm>
            <a:off x="2057400" y="1622365"/>
            <a:ext cx="220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</a:t>
            </a:r>
            <a:r>
              <a:rPr lang="ru-RU" sz="1200" dirty="0" smtClean="0">
                <a:solidFill>
                  <a:prstClr val="black"/>
                </a:solidFill>
              </a:rPr>
              <a:t>2025 </a:t>
            </a:r>
            <a:r>
              <a:rPr lang="ru-RU" sz="1200" dirty="0">
                <a:solidFill>
                  <a:prstClr val="black"/>
                </a:solidFill>
              </a:rPr>
              <a:t>г.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  <p:graphicFrame>
        <p:nvGraphicFramePr>
          <p:cNvPr id="15" name="Содержимое 3">
            <a:extLst>
              <a:ext uri="{FF2B5EF4-FFF2-40B4-BE49-F238E27FC236}">
                <a16:creationId xmlns:a16="http://schemas.microsoft.com/office/drawing/2014/main" xmlns="" id="{F615F726-30DE-40BF-B161-DDE8A4C70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5563539"/>
              </p:ext>
            </p:extLst>
          </p:nvPr>
        </p:nvGraphicFramePr>
        <p:xfrm>
          <a:off x="160451" y="1473200"/>
          <a:ext cx="5046549" cy="546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Содержимое 3">
            <a:extLst>
              <a:ext uri="{FF2B5EF4-FFF2-40B4-BE49-F238E27FC236}">
                <a16:creationId xmlns:a16="http://schemas.microsoft.com/office/drawing/2014/main" xmlns="" id="{173F157B-4FE0-4D25-970A-B9D15F969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2438890"/>
              </p:ext>
            </p:extLst>
          </p:nvPr>
        </p:nvGraphicFramePr>
        <p:xfrm>
          <a:off x="5207000" y="4357658"/>
          <a:ext cx="6775800" cy="242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524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341" y="561869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Котельничского района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smtClean="0"/>
              <a:t>2026 </a:t>
            </a:r>
            <a:r>
              <a:rPr lang="ru-RU" sz="2800" dirty="0"/>
              <a:t>году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F2A757-52BC-4F0B-A8B0-0B6767750F0E}"/>
              </a:ext>
            </a:extLst>
          </p:cNvPr>
          <p:cNvSpPr txBox="1"/>
          <p:nvPr/>
        </p:nvSpPr>
        <p:spPr>
          <a:xfrm>
            <a:off x="571461" y="1530033"/>
            <a:ext cx="1485939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481 963,06</a:t>
            </a:r>
            <a:endParaRPr lang="ru-RU" b="1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F5EA89-CDBD-4D8D-8D9E-3B1FF97283C0}"/>
              </a:ext>
            </a:extLst>
          </p:cNvPr>
          <p:cNvSpPr txBox="1"/>
          <p:nvPr/>
        </p:nvSpPr>
        <p:spPr>
          <a:xfrm>
            <a:off x="2057400" y="1622365"/>
            <a:ext cx="220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</a:t>
            </a:r>
            <a:r>
              <a:rPr lang="ru-RU" sz="1200" dirty="0" smtClean="0">
                <a:solidFill>
                  <a:prstClr val="black"/>
                </a:solidFill>
              </a:rPr>
              <a:t>2026г</a:t>
            </a:r>
            <a:r>
              <a:rPr lang="ru-RU" sz="1200" dirty="0">
                <a:solidFill>
                  <a:prstClr val="black"/>
                </a:solidFill>
              </a:rPr>
              <a:t>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  <p:graphicFrame>
        <p:nvGraphicFramePr>
          <p:cNvPr id="17" name="Содержимое 3">
            <a:extLst>
              <a:ext uri="{FF2B5EF4-FFF2-40B4-BE49-F238E27FC236}">
                <a16:creationId xmlns:a16="http://schemas.microsoft.com/office/drawing/2014/main" xmlns="" id="{8F4126B3-9434-459B-AD22-E5B965D0E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11114953"/>
              </p:ext>
            </p:extLst>
          </p:nvPr>
        </p:nvGraphicFramePr>
        <p:xfrm>
          <a:off x="160451" y="2032000"/>
          <a:ext cx="5046549" cy="490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Содержимое 3">
            <a:extLst>
              <a:ext uri="{FF2B5EF4-FFF2-40B4-BE49-F238E27FC236}">
                <a16:creationId xmlns:a16="http://schemas.microsoft.com/office/drawing/2014/main" xmlns="" id="{CDCD1A16-88A9-4168-8F8F-C9A7FAE882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51209529"/>
              </p:ext>
            </p:extLst>
          </p:nvPr>
        </p:nvGraphicFramePr>
        <p:xfrm>
          <a:off x="5207000" y="4357658"/>
          <a:ext cx="6775800" cy="242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Содержимое 3">
            <a:extLst>
              <a:ext uri="{FF2B5EF4-FFF2-40B4-BE49-F238E27FC236}">
                <a16:creationId xmlns:a16="http://schemas.microsoft.com/office/drawing/2014/main" xmlns="" id="{63E21DCD-531F-4619-A57B-C1ED9F1E2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0266370"/>
              </p:ext>
            </p:extLst>
          </p:nvPr>
        </p:nvGraphicFramePr>
        <p:xfrm>
          <a:off x="4981935" y="1419101"/>
          <a:ext cx="7000865" cy="303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44044" y="2522499"/>
            <a:ext cx="133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55%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265 258</a:t>
            </a:r>
            <a:endParaRPr lang="ru-RU" sz="1100" dirty="0">
              <a:solidFill>
                <a:prstClr val="black"/>
              </a:solidFill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31083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461042"/>
            <a:ext cx="10325000" cy="1442463"/>
          </a:xfrm>
        </p:spPr>
        <p:txBody>
          <a:bodyPr/>
          <a:lstStyle/>
          <a:p>
            <a:r>
              <a:rPr lang="ru-RU" sz="4400" dirty="0"/>
              <a:t>Расходы районного бюджета, тыс. 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9DC73929-76DC-4290-9BCC-3A1296139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1323682"/>
              </p:ext>
            </p:extLst>
          </p:nvPr>
        </p:nvGraphicFramePr>
        <p:xfrm>
          <a:off x="209200" y="1562100"/>
          <a:ext cx="9358346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588" name="Picture 12">
            <a:extLst>
              <a:ext uri="{FF2B5EF4-FFF2-40B4-BE49-F238E27FC236}">
                <a16:creationId xmlns:a16="http://schemas.microsoft.com/office/drawing/2014/main" xmlns="" id="{88FFBE1F-9D9A-48BE-9C05-05B1359F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188" b="100000" l="163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546" y="3429000"/>
            <a:ext cx="2201451" cy="2302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64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Расходы районного бюджета по разделам бюджетной классификации расходов бюджетов, тыс. 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xmlns="" id="{9CEBD406-5603-4A5A-98C1-27569C99F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3589510"/>
              </p:ext>
            </p:extLst>
          </p:nvPr>
        </p:nvGraphicFramePr>
        <p:xfrm>
          <a:off x="0" y="1886858"/>
          <a:ext cx="12016204" cy="488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07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Расходы на общегосударственные вопросы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B2A10F71-F15F-41EF-B9A4-D3FFCB308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0534914"/>
              </p:ext>
            </p:extLst>
          </p:nvPr>
        </p:nvGraphicFramePr>
        <p:xfrm>
          <a:off x="-309046" y="2168413"/>
          <a:ext cx="6724360" cy="457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28D9EC32-0C4E-4EE8-9D76-4744D9CE571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8039887"/>
              </p:ext>
            </p:extLst>
          </p:nvPr>
        </p:nvGraphicFramePr>
        <p:xfrm>
          <a:off x="6266575" y="1492526"/>
          <a:ext cx="5749629" cy="439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FEFACC86-3098-4046-9B21-F6065A94FC5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33527944"/>
              </p:ext>
            </p:extLst>
          </p:nvPr>
        </p:nvGraphicFramePr>
        <p:xfrm>
          <a:off x="6385108" y="5809909"/>
          <a:ext cx="5567486" cy="11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24281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79" y="342901"/>
            <a:ext cx="10325000" cy="1015999"/>
          </a:xfrm>
        </p:spPr>
        <p:txBody>
          <a:bodyPr/>
          <a:lstStyle/>
          <a:p>
            <a:pPr algn="ctr"/>
            <a:r>
              <a:rPr lang="ru-RU" dirty="0" smtClean="0"/>
              <a:t>Национальная оборона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7650" name="Picture 2" descr="C:\Users\User\Desktop\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8300" y="2959100"/>
            <a:ext cx="2921000" cy="2921000"/>
          </a:xfrm>
          <a:prstGeom prst="rect">
            <a:avLst/>
          </a:prstGeom>
          <a:noFill/>
        </p:spPr>
      </p:pic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xmlns="" id="{59FC054F-F30C-4314-90B5-94410C6E7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61465599"/>
              </p:ext>
            </p:extLst>
          </p:nvPr>
        </p:nvGraphicFramePr>
        <p:xfrm>
          <a:off x="635001" y="2311401"/>
          <a:ext cx="601980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83100" y="4403639"/>
          <a:ext cx="232410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653196" cy="1442463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Расходы на национальную безопасность и правоохранительную деятельность, </a:t>
            </a:r>
            <a:r>
              <a:rPr lang="ru-RU" sz="4400" dirty="0" err="1"/>
              <a:t>тыс.рублей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B6C2D38C-0091-4A0C-95B2-AC3D1347F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36534640"/>
              </p:ext>
            </p:extLst>
          </p:nvPr>
        </p:nvGraphicFramePr>
        <p:xfrm>
          <a:off x="324378" y="1727299"/>
          <a:ext cx="4531842" cy="373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8D8A2D-9686-4402-8D56-95E4FDBDB57E}"/>
              </a:ext>
            </a:extLst>
          </p:cNvPr>
          <p:cNvSpPr txBox="1"/>
          <p:nvPr/>
        </p:nvSpPr>
        <p:spPr>
          <a:xfrm>
            <a:off x="4589886" y="2374295"/>
            <a:ext cx="4531842" cy="26930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Национальная безопасность и правоохранительная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деятельность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Предупреждение возможных чрезвычайных ситуаций, связанных с заходом волков в населенные пункты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Содержание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единой дежурно-диспетчерской службы администрации Котельничского района Кировской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области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Мероприятия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направленные на профилактику правонарушений и преступлений в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</a:rPr>
              <a:t>Котельничском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районе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9C7DB1-40BB-4785-B327-56C76A129713}"/>
              </a:ext>
            </a:extLst>
          </p:cNvPr>
          <p:cNvSpPr txBox="1"/>
          <p:nvPr/>
        </p:nvSpPr>
        <p:spPr>
          <a:xfrm>
            <a:off x="520701" y="5554969"/>
            <a:ext cx="78867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/>
              <a:t>Расходы будут осуществляться в рамках </a:t>
            </a:r>
            <a:r>
              <a:rPr lang="ru-RU" sz="1300" dirty="0" smtClean="0"/>
              <a:t>3 </a:t>
            </a:r>
            <a:r>
              <a:rPr lang="ru-RU" sz="1300" dirty="0" err="1"/>
              <a:t>муниципальн</a:t>
            </a:r>
            <a:r>
              <a:rPr lang="en-US" sz="1300" dirty="0" err="1"/>
              <a:t>ых</a:t>
            </a:r>
            <a:r>
              <a:rPr lang="ru-RU" sz="1300" dirty="0"/>
              <a:t> программ Котельничского района Кировской области: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/>
              <a:t> Развитие муниципального </a:t>
            </a:r>
            <a:r>
              <a:rPr lang="ru-RU" sz="1300" dirty="0" smtClean="0"/>
              <a:t>управления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Развитие коммунальной, </a:t>
            </a:r>
            <a:r>
              <a:rPr lang="ru-RU" sz="1300" dirty="0" err="1" smtClean="0"/>
              <a:t>жидищной</a:t>
            </a:r>
            <a:r>
              <a:rPr lang="ru-RU" sz="1300" dirty="0" smtClean="0"/>
              <a:t> </a:t>
            </a:r>
            <a:r>
              <a:rPr lang="ru-RU" sz="1300" dirty="0" err="1" smtClean="0"/>
              <a:t>нфраструктуры</a:t>
            </a:r>
            <a:r>
              <a:rPr lang="ru-RU" sz="1300" dirty="0" smtClean="0"/>
              <a:t> и охрана окружающей среды»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 err="1" smtClean="0"/>
              <a:t>Профилактика</a:t>
            </a:r>
            <a:r>
              <a:rPr lang="en-US" sz="1300" dirty="0" smtClean="0"/>
              <a:t> </a:t>
            </a:r>
            <a:r>
              <a:rPr lang="en-US" sz="1300" dirty="0" err="1"/>
              <a:t>правонарушений</a:t>
            </a:r>
            <a:r>
              <a:rPr lang="en-US" sz="1300" dirty="0"/>
              <a:t> и </a:t>
            </a:r>
            <a:r>
              <a:rPr lang="en-US" sz="1300" dirty="0" err="1"/>
              <a:t>преступлений</a:t>
            </a:r>
            <a:r>
              <a:rPr lang="en-US" sz="1300" dirty="0"/>
              <a:t> в </a:t>
            </a:r>
            <a:r>
              <a:rPr lang="ru-RU" sz="1300" dirty="0"/>
              <a:t>К</a:t>
            </a:r>
            <a:r>
              <a:rPr lang="en-US" sz="1300" dirty="0" err="1"/>
              <a:t>отельничском</a:t>
            </a:r>
            <a:r>
              <a:rPr lang="en-US" sz="1300" dirty="0"/>
              <a:t> </a:t>
            </a:r>
            <a:r>
              <a:rPr lang="en-US" sz="1300" dirty="0" err="1" smtClean="0"/>
              <a:t>районе</a:t>
            </a:r>
            <a:endParaRPr lang="ru-RU" sz="1300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F80F3F25-146A-438A-BD21-1FF8E128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1439" l="6196" r="94891">
                        <a14:foregroundMark x1="25652" y1="33413" x2="25652" y2="33413"/>
                        <a14:foregroundMark x1="21739" y1="42331" x2="21739" y2="42331"/>
                        <a14:foregroundMark x1="86522" y1="42331" x2="86522" y2="42331"/>
                        <a14:foregroundMark x1="60109" y1="18787" x2="60109" y2="18787"/>
                        <a14:foregroundMark x1="40761" y1="20690" x2="40761" y2="20690"/>
                        <a14:foregroundMark x1="17935" y1="60048" x2="17935" y2="60048"/>
                        <a14:foregroundMark x1="23478" y1="65398" x2="23478" y2="65398"/>
                        <a14:foregroundMark x1="21957" y1="69441" x2="21957" y2="69441"/>
                        <a14:foregroundMark x1="17283" y1="66468" x2="17283" y2="66468"/>
                        <a14:foregroundMark x1="23152" y1="75505" x2="23152" y2="75505"/>
                        <a14:foregroundMark x1="36413" y1="9750" x2="36413" y2="9750"/>
                        <a14:foregroundMark x1="26630" y1="70511" x2="26630" y2="70511"/>
                        <a14:foregroundMark x1="72065" y1="59453" x2="72065" y2="59453"/>
                        <a14:foregroundMark x1="18696" y1="69203" x2="18696" y2="69203"/>
                        <a14:foregroundMark x1="19674" y1="73484" x2="19674" y2="73484"/>
                        <a14:foregroundMark x1="16739" y1="52438" x2="16739" y2="52438"/>
                        <a14:foregroundMark x1="15761" y1="49703" x2="15761" y2="49703"/>
                        <a14:foregroundMark x1="17065" y1="55648" x2="17065" y2="55648"/>
                        <a14:foregroundMark x1="20435" y1="65636" x2="20435" y2="65636"/>
                        <a14:foregroundMark x1="23913" y1="68609" x2="23913" y2="68609"/>
                        <a14:backgroundMark x1="80326" y1="19501" x2="80326" y2="19501"/>
                        <a14:backgroundMark x1="34674" y1="59691" x2="34674" y2="59691"/>
                        <a14:backgroundMark x1="65435" y1="37455" x2="65435" y2="37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89" y="3298252"/>
            <a:ext cx="3911911" cy="357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88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-36516"/>
            <a:ext cx="10325000" cy="1442463"/>
          </a:xfrm>
        </p:spPr>
        <p:txBody>
          <a:bodyPr/>
          <a:lstStyle/>
          <a:p>
            <a:r>
              <a:rPr lang="ru-RU" sz="4400" dirty="0"/>
              <a:t>Расходы на национальную экономику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60A9104F-F35E-40FF-91AE-4E8574791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9353281"/>
              </p:ext>
            </p:extLst>
          </p:nvPr>
        </p:nvGraphicFramePr>
        <p:xfrm>
          <a:off x="0" y="1474842"/>
          <a:ext cx="1603526" cy="127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>
            <a:extLst>
              <a:ext uri="{FF2B5EF4-FFF2-40B4-BE49-F238E27FC236}">
                <a16:creationId xmlns:a16="http://schemas.microsoft.com/office/drawing/2014/main" xmlns="" id="{CC706C16-B4CD-4709-8E62-41459290D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6616856"/>
              </p:ext>
            </p:extLst>
          </p:nvPr>
        </p:nvGraphicFramePr>
        <p:xfrm>
          <a:off x="-80064" y="2667617"/>
          <a:ext cx="1528971" cy="144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одержимое 3">
            <a:extLst>
              <a:ext uri="{FF2B5EF4-FFF2-40B4-BE49-F238E27FC236}">
                <a16:creationId xmlns:a16="http://schemas.microsoft.com/office/drawing/2014/main" xmlns="" id="{97ED35A4-0EFA-4B85-ADD6-5E85FB33D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86115332"/>
              </p:ext>
            </p:extLst>
          </p:nvPr>
        </p:nvGraphicFramePr>
        <p:xfrm>
          <a:off x="-2755" y="4059652"/>
          <a:ext cx="1528971" cy="137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Содержимое 3">
            <a:extLst>
              <a:ext uri="{FF2B5EF4-FFF2-40B4-BE49-F238E27FC236}">
                <a16:creationId xmlns:a16="http://schemas.microsoft.com/office/drawing/2014/main" xmlns="" id="{33705A04-3952-43F1-BDE4-AC6201025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9740368"/>
              </p:ext>
            </p:extLst>
          </p:nvPr>
        </p:nvGraphicFramePr>
        <p:xfrm>
          <a:off x="117415" y="5459276"/>
          <a:ext cx="1486111" cy="137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xmlns="" id="{836B537D-6F62-4DC9-B54F-980DACB3FFF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22845940"/>
              </p:ext>
            </p:extLst>
          </p:nvPr>
        </p:nvGraphicFramePr>
        <p:xfrm>
          <a:off x="9602176" y="2061114"/>
          <a:ext cx="2241482" cy="181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xmlns="" id="{86D3FB09-608F-49E2-9E37-3A56A66BC9E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13124349"/>
              </p:ext>
            </p:extLst>
          </p:nvPr>
        </p:nvGraphicFramePr>
        <p:xfrm>
          <a:off x="3257381" y="1694084"/>
          <a:ext cx="6063176" cy="257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xmlns="" id="{C44AE18B-C6A5-478F-8CAA-EDDAAE9388D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02410157"/>
              </p:ext>
            </p:extLst>
          </p:nvPr>
        </p:nvGraphicFramePr>
        <p:xfrm>
          <a:off x="3253607" y="4285512"/>
          <a:ext cx="6063175" cy="245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A48BE10D-459B-45BD-ADC0-D11E4F143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20595" y1="76224" x2="20595" y2="76224"/>
                        <a14:foregroundMark x1="25833" y1="77448" x2="25833" y2="77448"/>
                        <a14:foregroundMark x1="59286" y1="78671" x2="59286" y2="78671"/>
                        <a14:foregroundMark x1="54405" y1="76923" x2="54405" y2="76923"/>
                        <a14:foregroundMark x1="51667" y1="79545" x2="51667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47" t="14769" r="17347"/>
          <a:stretch/>
        </p:blipFill>
        <p:spPr bwMode="auto">
          <a:xfrm>
            <a:off x="9296528" y="4503392"/>
            <a:ext cx="2895472" cy="257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Схема 30">
            <a:extLst>
              <a:ext uri="{FF2B5EF4-FFF2-40B4-BE49-F238E27FC236}">
                <a16:creationId xmlns:a16="http://schemas.microsoft.com/office/drawing/2014/main" xmlns="" id="{814BF77C-79F1-4EE9-8C65-1DFB2F9D6D0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75373944"/>
              </p:ext>
            </p:extLst>
          </p:nvPr>
        </p:nvGraphicFramePr>
        <p:xfrm>
          <a:off x="1663072" y="1610279"/>
          <a:ext cx="1499227" cy="9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xmlns="" id="{ABF86A4D-CE39-4942-A715-AAD3729E01F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06340383"/>
              </p:ext>
            </p:extLst>
          </p:nvPr>
        </p:nvGraphicFramePr>
        <p:xfrm>
          <a:off x="1663072" y="2933220"/>
          <a:ext cx="1383885" cy="97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38" name="Схема 37">
            <a:extLst>
              <a:ext uri="{FF2B5EF4-FFF2-40B4-BE49-F238E27FC236}">
                <a16:creationId xmlns:a16="http://schemas.microsoft.com/office/drawing/2014/main" xmlns="" id="{1B215BD7-6A0D-42CE-8C98-FBACCCCEA8E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67016593"/>
              </p:ext>
            </p:extLst>
          </p:nvPr>
        </p:nvGraphicFramePr>
        <p:xfrm>
          <a:off x="1663071" y="4256162"/>
          <a:ext cx="1360299" cy="97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39" name="Схема 38">
            <a:extLst>
              <a:ext uri="{FF2B5EF4-FFF2-40B4-BE49-F238E27FC236}">
                <a16:creationId xmlns:a16="http://schemas.microsoft.com/office/drawing/2014/main" xmlns="" id="{DEE55047-3C95-4506-8001-F97DBA5B53E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81143023"/>
              </p:ext>
            </p:extLst>
          </p:nvPr>
        </p:nvGraphicFramePr>
        <p:xfrm>
          <a:off x="1663070" y="5647727"/>
          <a:ext cx="1360299" cy="97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</p:spTree>
    <p:extLst>
      <p:ext uri="{BB962C8B-B14F-4D97-AF65-F5344CB8AC3E}">
        <p14:creationId xmlns="" xmlns:p14="http://schemas.microsoft.com/office/powerpoint/2010/main" val="31383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900815"/>
            <a:ext cx="10325000" cy="799526"/>
          </a:xfrm>
        </p:spPr>
        <p:txBody>
          <a:bodyPr/>
          <a:lstStyle/>
          <a:p>
            <a:r>
              <a:rPr lang="ru-RU" dirty="0"/>
              <a:t>Расходы на сельское хозяйство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338721E-6E37-4CA6-BF2E-087CE743624C}"/>
              </a:ext>
            </a:extLst>
          </p:cNvPr>
          <p:cNvSpPr/>
          <p:nvPr/>
        </p:nvSpPr>
        <p:spPr>
          <a:xfrm>
            <a:off x="4530895" y="3848950"/>
            <a:ext cx="3294816" cy="278537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prstClr val="black"/>
                </a:solidFill>
              </a:rPr>
              <a:t>Возмещение части затрат на уплату процентов по инвестиционным кредитам (займам) в агропромышленном комплексе.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DC5375-ACB3-43DD-A52E-49779D45C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64" b="93463" l="5375" r="94375">
                        <a14:foregroundMark x1="46250" y1="21908" x2="46250" y2="21908"/>
                        <a14:foregroundMark x1="16125" y1="57774" x2="16125" y2="57774"/>
                        <a14:foregroundMark x1="21625" y1="60954" x2="21625" y2="60954"/>
                        <a14:foregroundMark x1="16875" y1="64488" x2="16875" y2="64488"/>
                        <a14:foregroundMark x1="22000" y1="71555" x2="22000" y2="71555"/>
                        <a14:foregroundMark x1="25375" y1="66431" x2="25375" y2="66431"/>
                        <a14:foregroundMark x1="29375" y1="71201" x2="29375" y2="71201"/>
                        <a14:foregroundMark x1="27750" y1="77208" x2="27750" y2="77208"/>
                        <a14:foregroundMark x1="35375" y1="74912" x2="35375" y2="74912"/>
                        <a14:foregroundMark x1="39750" y1="78269" x2="39750" y2="78269"/>
                        <a14:foregroundMark x1="45750" y1="78269" x2="45750" y2="78269"/>
                        <a14:foregroundMark x1="53750" y1="78445" x2="53750" y2="78445"/>
                        <a14:foregroundMark x1="59125" y1="77915" x2="59125" y2="77915"/>
                        <a14:foregroundMark x1="64875" y1="75442" x2="64875" y2="75442"/>
                        <a14:foregroundMark x1="69625" y1="72261" x2="69625" y2="72261"/>
                        <a14:foregroundMark x1="74250" y1="66608" x2="74250" y2="66608"/>
                        <a14:foregroundMark x1="78250" y1="60247" x2="78250" y2="60247"/>
                        <a14:foregroundMark x1="83125" y1="56360" x2="83125" y2="56360"/>
                        <a14:foregroundMark x1="83375" y1="64664" x2="83375" y2="64664"/>
                        <a14:foregroundMark x1="78250" y1="71555" x2="78250" y2="71555"/>
                        <a14:foregroundMark x1="73750" y1="77739" x2="73750" y2="77739"/>
                        <a14:foregroundMark x1="67125" y1="81095" x2="67125" y2="81095"/>
                        <a14:foregroundMark x1="60125" y1="85512" x2="60125" y2="85512"/>
                        <a14:foregroundMark x1="55125" y1="87102" x2="55125" y2="87102"/>
                        <a14:foregroundMark x1="46625" y1="87633" x2="46625" y2="87633"/>
                        <a14:foregroundMark x1="40125" y1="86042" x2="40125" y2="86042"/>
                        <a14:foregroundMark x1="32625" y1="81979" x2="32625" y2="81979"/>
                        <a14:foregroundMark x1="60250" y1="13604" x2="60250" y2="13604"/>
                        <a14:foregroundMark x1="80625" y1="48587" x2="80625" y2="48587"/>
                        <a14:foregroundMark x1="83750" y1="44346" x2="83750" y2="44346"/>
                        <a14:foregroundMark x1="86750" y1="42049" x2="86750" y2="42049"/>
                        <a14:foregroundMark x1="88125" y1="47173" x2="88125" y2="47173"/>
                        <a14:foregroundMark x1="89625" y1="52650" x2="89625" y2="52650"/>
                        <a14:foregroundMark x1="10375" y1="53887" x2="10375" y2="53887"/>
                        <a14:foregroundMark x1="11875" y1="46643" x2="11875" y2="46643"/>
                        <a14:foregroundMark x1="13625" y1="44346" x2="13625" y2="44346"/>
                        <a14:foregroundMark x1="15500" y1="46113" x2="15500" y2="46113"/>
                        <a14:foregroundMark x1="18750" y1="48587" x2="18750" y2="485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5967" y="1480570"/>
            <a:ext cx="5507930" cy="3896860"/>
          </a:xfrm>
          <a:prstGeom prst="rect">
            <a:avLst/>
          </a:prstGeom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59FC054F-F30C-4314-90B5-94410C6E7F7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61465599"/>
              </p:ext>
            </p:extLst>
          </p:nvPr>
        </p:nvGraphicFramePr>
        <p:xfrm>
          <a:off x="482600" y="2082800"/>
          <a:ext cx="3712306" cy="266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338721E-6E37-4CA6-BF2E-087CE743624C}"/>
              </a:ext>
            </a:extLst>
          </p:cNvPr>
          <p:cNvSpPr/>
          <p:nvPr/>
        </p:nvSpPr>
        <p:spPr>
          <a:xfrm>
            <a:off x="4530895" y="3861650"/>
            <a:ext cx="3294816" cy="278537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prstClr val="black"/>
                </a:solidFill>
              </a:rPr>
              <a:t>Возмещение части затрат на уплату процентов по инвестиционным кредитам (займам) в агропромышленном комплексе.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1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формирования районного бюджета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4348D4-4AF0-4B44-AC12-3D3B6C9CE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97" y="2419644"/>
            <a:ext cx="8597873" cy="35644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400" dirty="0">
                <a:solidFill>
                  <a:schemeClr val="tx1"/>
                </a:solidFill>
              </a:rPr>
              <a:t>Планирование районного бюджета осуществлялось в соответствии с: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Методиками прогнозирования поступления доходов</a:t>
            </a:r>
            <a:r>
              <a:rPr lang="ru-RU" sz="2400" dirty="0">
                <a:solidFill>
                  <a:schemeClr val="tx1"/>
                </a:solidFill>
              </a:rPr>
              <a:t>, утверждёнными главными администраторами доходов бюджетов бюджетной системы;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Приказом финансового управления </a:t>
            </a:r>
            <a:r>
              <a:rPr lang="ru-RU" sz="2400" dirty="0">
                <a:solidFill>
                  <a:schemeClr val="tx1"/>
                </a:solidFill>
              </a:rPr>
              <a:t>от </a:t>
            </a:r>
            <a:r>
              <a:rPr lang="ru-RU" sz="2400" dirty="0" smtClean="0">
                <a:solidFill>
                  <a:schemeClr val="tx1"/>
                </a:solidFill>
              </a:rPr>
              <a:t>24</a:t>
            </a:r>
            <a:r>
              <a:rPr lang="en-US" sz="2400" dirty="0" smtClean="0">
                <a:solidFill>
                  <a:schemeClr val="tx1"/>
                </a:solidFill>
              </a:rPr>
              <a:t>.07.202</a:t>
            </a:r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№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  <a:r>
              <a:rPr lang="ru-RU" sz="2400" dirty="0" smtClean="0">
                <a:solidFill>
                  <a:schemeClr val="tx1"/>
                </a:solidFill>
              </a:rPr>
              <a:t>4 </a:t>
            </a:r>
            <a:r>
              <a:rPr lang="ru-RU" sz="2400" dirty="0">
                <a:solidFill>
                  <a:schemeClr val="tx1"/>
                </a:solidFill>
              </a:rPr>
              <a:t>«Об утверждении Порядка и Методики планирования бюджетных ассигнований районного бюджета».</a:t>
            </a:r>
          </a:p>
          <a:p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5B1DADA-DE9B-49A5-A19B-4F0B7D19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xmlns="" id="{123E8187-0577-4EBF-8275-A897F516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82" y="2236420"/>
            <a:ext cx="2046427" cy="2046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xmlns="" id="{121D30C1-FA0A-4875-A4A8-CA712F1E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312" y="4607155"/>
            <a:ext cx="2533907" cy="2285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2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519138"/>
            <a:ext cx="10325000" cy="1442463"/>
          </a:xfrm>
        </p:spPr>
        <p:txBody>
          <a:bodyPr>
            <a:normAutofit/>
          </a:bodyPr>
          <a:lstStyle/>
          <a:p>
            <a:r>
              <a:rPr lang="ru-RU" sz="4000" dirty="0"/>
              <a:t>Расходы на дорожное хозяйство </a:t>
            </a:r>
            <a:br>
              <a:rPr lang="ru-RU" sz="4000" dirty="0"/>
            </a:br>
            <a:r>
              <a:rPr lang="ru-RU" sz="4000" dirty="0"/>
              <a:t>(дорожный фонд)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19DAF0F-BB28-4BEC-9460-55702F712689}"/>
              </a:ext>
            </a:extLst>
          </p:cNvPr>
          <p:cNvSpPr txBox="1">
            <a:spLocks/>
          </p:cNvSpPr>
          <p:nvPr/>
        </p:nvSpPr>
        <p:spPr>
          <a:xfrm>
            <a:off x="508000" y="5884520"/>
            <a:ext cx="6342744" cy="78298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Общая протяженность </a:t>
            </a:r>
            <a:r>
              <a:rPr lang="ru-RU" sz="1600" b="1" i="1" dirty="0">
                <a:solidFill>
                  <a:prstClr val="black"/>
                </a:solidFill>
              </a:rPr>
              <a:t>автомобильных дорог местного </a:t>
            </a:r>
            <a:r>
              <a:rPr lang="ru-RU" sz="1600" b="1" i="1" dirty="0" smtClean="0">
                <a:solidFill>
                  <a:prstClr val="black"/>
                </a:solidFill>
              </a:rPr>
              <a:t>значения, находящихся на содержании администрации </a:t>
            </a:r>
            <a:r>
              <a:rPr lang="ru-RU" sz="1600" b="1" i="1" dirty="0" err="1" smtClean="0">
                <a:solidFill>
                  <a:prstClr val="black"/>
                </a:solidFill>
              </a:rPr>
              <a:t>Котельничского</a:t>
            </a:r>
            <a:r>
              <a:rPr lang="ru-RU" sz="1600" b="1" i="1" dirty="0" smtClean="0">
                <a:solidFill>
                  <a:prstClr val="black"/>
                </a:solidFill>
              </a:rPr>
              <a:t> района,</a:t>
            </a:r>
            <a:r>
              <a:rPr lang="en-US" sz="1600" b="1" i="1" dirty="0" smtClean="0">
                <a:solidFill>
                  <a:prstClr val="black"/>
                </a:solidFill>
              </a:rPr>
              <a:t> </a:t>
            </a:r>
            <a:r>
              <a:rPr lang="ru-RU" sz="1600" b="1" i="1" dirty="0">
                <a:solidFill>
                  <a:prstClr val="black"/>
                </a:solidFill>
              </a:rPr>
              <a:t>составляет 322,6 км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F2861014-9124-4AE4-9B38-F8945F096C3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43609023"/>
              </p:ext>
            </p:extLst>
          </p:nvPr>
        </p:nvGraphicFramePr>
        <p:xfrm>
          <a:off x="508000" y="2044700"/>
          <a:ext cx="6342744" cy="351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411B66BF-57DB-424A-B20B-AB9485684BE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962574951"/>
              </p:ext>
            </p:extLst>
          </p:nvPr>
        </p:nvGraphicFramePr>
        <p:xfrm>
          <a:off x="8316422" y="2101393"/>
          <a:ext cx="3060441" cy="181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AAAD9B9-3D81-488E-AB71-43F3E968F8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20749" b="88066" l="3500" r="98188">
                        <a14:foregroundMark x1="11000" y1="58424" x2="11000" y2="58424"/>
                        <a14:foregroundMark x1="20125" y1="64119" x2="20125" y2="64119"/>
                        <a14:foregroundMark x1="23188" y1="69813" x2="23188" y2="69813"/>
                        <a14:foregroundMark x1="14375" y1="66225" x2="14375" y2="66225"/>
                        <a14:foregroundMark x1="15563" y1="57956" x2="15563" y2="57956"/>
                        <a14:foregroundMark x1="25750" y1="72153" x2="25750" y2="72153"/>
                        <a14:foregroundMark x1="45938" y1="34321" x2="45938" y2="34321"/>
                        <a14:foregroundMark x1="46938" y1="29875" x2="46938" y2="29875"/>
                        <a14:foregroundMark x1="47438" y1="24337" x2="47438" y2="24337"/>
                        <a14:foregroundMark x1="7438" y1="61622" x2="7438" y2="61622"/>
                        <a14:foregroundMark x1="46250" y1="80421" x2="46250" y2="80421"/>
                        <a14:foregroundMark x1="66813" y1="42356" x2="66813" y2="42356"/>
                        <a14:foregroundMark x1="17750" y1="69657" x2="17750" y2="69657"/>
                        <a14:foregroundMark x1="40500" y1="70515" x2="40500" y2="70515"/>
                        <a14:foregroundMark x1="31875" y1="67317" x2="31875" y2="67317"/>
                        <a14:foregroundMark x1="41688" y1="74103" x2="41688" y2="74103"/>
                        <a14:foregroundMark x1="69688" y1="53120" x2="69688" y2="53120"/>
                        <a14:foregroundMark x1="69000" y1="47192" x2="69000" y2="47192"/>
                        <a14:foregroundMark x1="65250" y1="31747" x2="65250" y2="31747"/>
                        <a14:foregroundMark x1="66938" y1="36817" x2="66938" y2="36817"/>
                        <a14:foregroundMark x1="59813" y1="39548" x2="59813" y2="39548"/>
                        <a14:foregroundMark x1="57625" y1="36583" x2="57625" y2="36583"/>
                        <a14:foregroundMark x1="65063" y1="28783" x2="65063" y2="28783"/>
                        <a14:foregroundMark x1="63375" y1="31747" x2="63375" y2="31747"/>
                        <a14:foregroundMark x1="8625" y1="53744" x2="8625" y2="53744"/>
                        <a14:foregroundMark x1="46938" y1="22231" x2="46938" y2="22231"/>
                        <a14:foregroundMark x1="47125" y1="26443" x2="47125" y2="26443"/>
                        <a14:foregroundMark x1="48125" y1="30889" x2="48125" y2="30889"/>
                        <a14:foregroundMark x1="48125" y1="26053" x2="48125" y2="26053"/>
                        <a14:foregroundMark x1="15563" y1="61622" x2="15563" y2="61622"/>
                        <a14:foregroundMark x1="11313" y1="63495" x2="11313" y2="63495"/>
                        <a14:foregroundMark x1="18813" y1="60920" x2="18813" y2="60920"/>
                      </a14:backgroundRemoval>
                    </a14:imgEffect>
                  </a14:imgLayer>
                </a14:imgProps>
              </a:ext>
            </a:extLst>
          </a:blip>
          <a:srcRect t="19960" b="10585"/>
          <a:stretch/>
        </p:blipFill>
        <p:spPr>
          <a:xfrm>
            <a:off x="7317351" y="4342744"/>
            <a:ext cx="4366649" cy="243004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C17C8CE9-5078-4A5F-8ED4-3368F3C278D8}"/>
              </a:ext>
            </a:extLst>
          </p:cNvPr>
          <p:cNvSpPr/>
          <p:nvPr/>
        </p:nvSpPr>
        <p:spPr>
          <a:xfrm rot="19355997">
            <a:off x="10421792" y="5749006"/>
            <a:ext cx="972755" cy="271028"/>
          </a:xfrm>
          <a:prstGeom prst="ellipse">
            <a:avLst/>
          </a:prstGeom>
          <a:solidFill>
            <a:srgbClr val="3E494F"/>
          </a:solidFill>
          <a:ln>
            <a:solidFill>
              <a:srgbClr val="3E4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5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581677"/>
            <a:ext cx="10325000" cy="1442463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Расходы на жилищно-коммунальное хозяйство и охрану окружающей среды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A982F083-CA47-46FA-AA4E-CAEAC3161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87784694"/>
              </p:ext>
            </p:extLst>
          </p:nvPr>
        </p:nvGraphicFramePr>
        <p:xfrm>
          <a:off x="-46262" y="3012304"/>
          <a:ext cx="5943479" cy="380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A4974FC-D050-4F1E-B05F-084C0A260AF6}"/>
              </a:ext>
            </a:extLst>
          </p:cNvPr>
          <p:cNvSpPr txBox="1">
            <a:spLocks/>
          </p:cNvSpPr>
          <p:nvPr/>
        </p:nvSpPr>
        <p:spPr>
          <a:xfrm>
            <a:off x="255462" y="2024139"/>
            <a:ext cx="5429721" cy="891339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500" dirty="0">
                <a:solidFill>
                  <a:prstClr val="black"/>
                </a:solidFill>
              </a:rPr>
              <a:t>Расходы будут финансироваться в рамках муниципальной программы </a:t>
            </a:r>
            <a:r>
              <a:rPr lang="ru-RU" sz="1500" dirty="0" err="1">
                <a:solidFill>
                  <a:prstClr val="black"/>
                </a:solidFill>
              </a:rPr>
              <a:t>Котельничского</a:t>
            </a:r>
            <a:r>
              <a:rPr lang="ru-RU" sz="1500" dirty="0">
                <a:solidFill>
                  <a:prstClr val="black"/>
                </a:solidFill>
              </a:rPr>
              <a:t> района «Развитие коммунальной, жилищной инфраструктуры и охрана окружающей среды»</a:t>
            </a: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xmlns="" id="{7192CF5E-1148-4C8A-A8BD-3B90474C154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58675399"/>
              </p:ext>
            </p:extLst>
          </p:nvPr>
        </p:nvGraphicFramePr>
        <p:xfrm>
          <a:off x="6294785" y="2024139"/>
          <a:ext cx="5340624" cy="237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D517CE83-37DA-49B9-BA7A-2129240894F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89396977"/>
              </p:ext>
            </p:extLst>
          </p:nvPr>
        </p:nvGraphicFramePr>
        <p:xfrm>
          <a:off x="6294785" y="4421510"/>
          <a:ext cx="5340624" cy="213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" name="Рисунок 18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E8244042-4BCF-473D-A64C-9190394FFC14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738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79" y="254001"/>
            <a:ext cx="10325000" cy="1600199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Расходы на образование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93800"/>
          <a:ext cx="12344400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Рисунок 5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FD6E01-94E9-4E21-994D-F852D5C29A21}"/>
              </a:ext>
            </a:extLst>
          </p:cNvPr>
          <p:cNvSpPr txBox="1"/>
          <p:nvPr/>
        </p:nvSpPr>
        <p:spPr>
          <a:xfrm>
            <a:off x="3090058" y="2070644"/>
            <a:ext cx="303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299 014,12 тыс</a:t>
            </a:r>
            <a:r>
              <a:rPr lang="ru-RU" b="1" dirty="0">
                <a:cs typeface="Times New Roman" panose="02020603050405020304" pitchFamily="18" charset="0"/>
              </a:rPr>
              <a:t>. рублей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E4865B-0FD8-460A-9C38-8971C43E0547}"/>
              </a:ext>
            </a:extLst>
          </p:cNvPr>
          <p:cNvSpPr txBox="1"/>
          <p:nvPr/>
        </p:nvSpPr>
        <p:spPr>
          <a:xfrm>
            <a:off x="3090059" y="3742739"/>
            <a:ext cx="295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210 779</a:t>
            </a:r>
            <a:r>
              <a:rPr lang="ru-RU" b="1" dirty="0" smtClean="0">
                <a:cs typeface="Times New Roman" panose="02020603050405020304" pitchFamily="18" charset="0"/>
              </a:rPr>
              <a:t>,02 тыс. рублей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D7FA81-7C1E-4FB7-8C93-57CA51364041}"/>
              </a:ext>
            </a:extLst>
          </p:cNvPr>
          <p:cNvSpPr txBox="1"/>
          <p:nvPr/>
        </p:nvSpPr>
        <p:spPr>
          <a:xfrm>
            <a:off x="3051959" y="5233640"/>
            <a:ext cx="289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213 310,52 тыс</a:t>
            </a:r>
            <a:r>
              <a:rPr lang="ru-RU" b="1" dirty="0">
                <a:cs typeface="Times New Roman" panose="02020603050405020304" pitchFamily="18" charset="0"/>
              </a:rPr>
              <a:t>. рублей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131245"/>
            <a:ext cx="10325000" cy="1442463"/>
          </a:xfrm>
        </p:spPr>
        <p:txBody>
          <a:bodyPr/>
          <a:lstStyle/>
          <a:p>
            <a:r>
              <a:rPr lang="ru-RU" sz="4400" dirty="0"/>
              <a:t>Расходы на культуру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B215ABB-E4AB-42A6-8C10-7C020A13210E}"/>
              </a:ext>
            </a:extLst>
          </p:cNvPr>
          <p:cNvSpPr txBox="1">
            <a:spLocks/>
          </p:cNvSpPr>
          <p:nvPr/>
        </p:nvSpPr>
        <p:spPr>
          <a:xfrm>
            <a:off x="8918713" y="4670405"/>
            <a:ext cx="3097491" cy="17502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Расходы будут осуществляться в рамках </a:t>
            </a:r>
            <a:r>
              <a:rPr lang="ru-RU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муниципальн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ой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программ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ы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Котельничского района Кировской области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культуры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90D1A68F-2254-476B-B9B2-E01390D2D4C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0723259"/>
              </p:ext>
            </p:extLst>
          </p:nvPr>
        </p:nvGraphicFramePr>
        <p:xfrm>
          <a:off x="434487" y="1895061"/>
          <a:ext cx="8378209" cy="473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9094AD7-345E-428D-89A2-677340E3A2CF}"/>
              </a:ext>
            </a:extLst>
          </p:cNvPr>
          <p:cNvSpPr txBox="1"/>
          <p:nvPr/>
        </p:nvSpPr>
        <p:spPr>
          <a:xfrm>
            <a:off x="3242899" y="1797095"/>
            <a:ext cx="25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12 942,8 тыс</a:t>
            </a:r>
            <a:r>
              <a:rPr lang="ru-RU" b="1" dirty="0">
                <a:cs typeface="Times New Roman" panose="02020603050405020304" pitchFamily="18" charset="0"/>
              </a:rPr>
              <a:t>. рублей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B70D97-BD99-4EF2-93D4-F9683D99AACA}"/>
              </a:ext>
            </a:extLst>
          </p:cNvPr>
          <p:cNvSpPr txBox="1"/>
          <p:nvPr/>
        </p:nvSpPr>
        <p:spPr>
          <a:xfrm>
            <a:off x="3242899" y="3233750"/>
            <a:ext cx="25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12 985,9 тыс</a:t>
            </a:r>
            <a:r>
              <a:rPr lang="ru-RU" b="1" dirty="0">
                <a:cs typeface="Times New Roman" panose="02020603050405020304" pitchFamily="18" charset="0"/>
              </a:rPr>
              <a:t>. рублей</a:t>
            </a:r>
            <a:endParaRPr lang="ru-RU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9102AD1-208F-48E9-A997-13BE7D61805D}"/>
              </a:ext>
            </a:extLst>
          </p:cNvPr>
          <p:cNvSpPr txBox="1"/>
          <p:nvPr/>
        </p:nvSpPr>
        <p:spPr>
          <a:xfrm>
            <a:off x="3236273" y="4569315"/>
            <a:ext cx="271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13 031,22 тыс</a:t>
            </a:r>
            <a:r>
              <a:rPr lang="ru-RU" b="1" dirty="0">
                <a:cs typeface="Times New Roman" panose="02020603050405020304" pitchFamily="18" charset="0"/>
              </a:rPr>
              <a:t>. рублей</a:t>
            </a:r>
            <a:endParaRPr lang="ru-RU" b="1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0011A810-89C3-40B6-A09A-736DE73E0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3223" r="93359">
                        <a14:foregroundMark x1="59961" y1="19365" x2="59961" y2="19365"/>
                        <a14:foregroundMark x1="52344" y1="72698" x2="52344" y2="7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39" y="1778273"/>
            <a:ext cx="3693161" cy="2272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24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43" y="91323"/>
            <a:ext cx="10325000" cy="1442463"/>
          </a:xfrm>
        </p:spPr>
        <p:txBody>
          <a:bodyPr/>
          <a:lstStyle/>
          <a:p>
            <a:r>
              <a:rPr lang="ru-RU" sz="4400" dirty="0"/>
              <a:t>Расходы на социальную политику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16EB72AA-D324-4B63-95C6-F8CF2DAEA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6549484"/>
              </p:ext>
            </p:extLst>
          </p:nvPr>
        </p:nvGraphicFramePr>
        <p:xfrm>
          <a:off x="242603" y="1858515"/>
          <a:ext cx="11773601" cy="53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D354AC-9C8B-4F07-8A6C-74E9A2BEA345}"/>
              </a:ext>
            </a:extLst>
          </p:cNvPr>
          <p:cNvSpPr txBox="1"/>
          <p:nvPr/>
        </p:nvSpPr>
        <p:spPr>
          <a:xfrm>
            <a:off x="4091039" y="2048312"/>
            <a:ext cx="25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14 907,1тыс.рублей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F8596C-E3E1-493B-8D91-F9791BDA2D50}"/>
              </a:ext>
            </a:extLst>
          </p:cNvPr>
          <p:cNvSpPr txBox="1"/>
          <p:nvPr/>
        </p:nvSpPr>
        <p:spPr>
          <a:xfrm>
            <a:off x="4091038" y="3603082"/>
            <a:ext cx="251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17 175,7 тыс.рублей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D24469-89C8-4ED6-988A-B30FF2DF350B}"/>
              </a:ext>
            </a:extLst>
          </p:cNvPr>
          <p:cNvSpPr txBox="1"/>
          <p:nvPr/>
        </p:nvSpPr>
        <p:spPr>
          <a:xfrm>
            <a:off x="4091039" y="5157852"/>
            <a:ext cx="25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16 874,9 тыс.рублей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0E1588-9D9D-46B0-9D0D-3A455BAC24AE}"/>
              </a:ext>
            </a:extLst>
          </p:cNvPr>
          <p:cNvSpPr txBox="1"/>
          <p:nvPr/>
        </p:nvSpPr>
        <p:spPr>
          <a:xfrm>
            <a:off x="8812696" y="4982817"/>
            <a:ext cx="3212696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Расходы будут осуществляться в рамках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2 муниципальных программ </a:t>
            </a:r>
            <a:r>
              <a:rPr lang="ru-RU" sz="1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1800" dirty="0">
                <a:solidFill>
                  <a:schemeClr val="tx1"/>
                </a:solidFill>
              </a:rPr>
              <a:t> района Кировской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1924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558801"/>
            <a:ext cx="10325000" cy="1498599"/>
          </a:xfrm>
        </p:spPr>
        <p:txBody>
          <a:bodyPr/>
          <a:lstStyle/>
          <a:p>
            <a:r>
              <a:rPr lang="ru-RU" sz="4400" dirty="0"/>
              <a:t>Расходы на физическую культуру и спорт, </a:t>
            </a:r>
            <a:r>
              <a:rPr lang="ru-RU" sz="4400" dirty="0" err="1"/>
              <a:t>тыс.рублей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263E9622-45FE-4B46-BC09-DB0FA27D2F3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60894569"/>
              </p:ext>
            </p:extLst>
          </p:nvPr>
        </p:nvGraphicFramePr>
        <p:xfrm>
          <a:off x="237987" y="2168414"/>
          <a:ext cx="11681234" cy="446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4C611-AB39-467D-8F27-24FBFD3452FC}"/>
              </a:ext>
            </a:extLst>
          </p:cNvPr>
          <p:cNvSpPr txBox="1"/>
          <p:nvPr/>
        </p:nvSpPr>
        <p:spPr>
          <a:xfrm>
            <a:off x="6845300" y="1371600"/>
            <a:ext cx="4864100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Расходы будут осуществляться в </a:t>
            </a:r>
            <a:r>
              <a:rPr lang="ru-RU" sz="1400" dirty="0" smtClean="0">
                <a:solidFill>
                  <a:schemeClr val="tx1"/>
                </a:solidFill>
              </a:rPr>
              <a:t>района 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«Развитие  физической культуры и спорта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  <a:r>
              <a:rPr lang="ru-RU" sz="1400" dirty="0" smtClean="0">
                <a:solidFill>
                  <a:schemeClr val="tx1"/>
                </a:solidFill>
              </a:rPr>
              <a:t> рамках муниципальной программы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Котельничского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0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81001"/>
            <a:ext cx="10325000" cy="1219199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Расходы на предоставление межбюджетных трансфертов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279F4DC6-D955-4B01-BE53-80E19E287D4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6884938"/>
              </p:ext>
            </p:extLst>
          </p:nvPr>
        </p:nvGraphicFramePr>
        <p:xfrm>
          <a:off x="344004" y="1371600"/>
          <a:ext cx="11651496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04C286C-3D73-4826-8D28-7B04B94EE07C}"/>
              </a:ext>
            </a:extLst>
          </p:cNvPr>
          <p:cNvSpPr txBox="1"/>
          <p:nvPr/>
        </p:nvSpPr>
        <p:spPr>
          <a:xfrm>
            <a:off x="4152090" y="5708743"/>
            <a:ext cx="250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85 177,5 тыс.рублей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AFC127B-4450-4544-BD95-BF9BCB92702C}"/>
              </a:ext>
            </a:extLst>
          </p:cNvPr>
          <p:cNvSpPr txBox="1"/>
          <p:nvPr/>
        </p:nvSpPr>
        <p:spPr>
          <a:xfrm>
            <a:off x="4152089" y="4351072"/>
            <a:ext cx="250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84 913,1 тыс.рублей</a:t>
            </a:r>
            <a:endParaRPr lang="ru-RU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28441F-E07F-4D21-98E7-FE273D47489A}"/>
              </a:ext>
            </a:extLst>
          </p:cNvPr>
          <p:cNvSpPr txBox="1"/>
          <p:nvPr/>
        </p:nvSpPr>
        <p:spPr>
          <a:xfrm>
            <a:off x="4152090" y="3009900"/>
            <a:ext cx="263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87 962,79 тыс.рублей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8588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79" y="725950"/>
            <a:ext cx="11201440" cy="725470"/>
          </a:xfrm>
        </p:spPr>
        <p:txBody>
          <a:bodyPr>
            <a:normAutofit/>
          </a:bodyPr>
          <a:lstStyle/>
          <a:p>
            <a:r>
              <a:rPr lang="ru-RU" sz="3600" dirty="0"/>
              <a:t>Выплаты отдельным категориям граждан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55940184"/>
              </p:ext>
            </p:extLst>
          </p:nvPr>
        </p:nvGraphicFramePr>
        <p:xfrm>
          <a:off x="285708" y="1807194"/>
          <a:ext cx="11620581" cy="470425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51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6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897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выплаты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Расходы</a:t>
                      </a:r>
                    </a:p>
                    <a:p>
                      <a:pPr algn="ctr"/>
                      <a:r>
                        <a:rPr lang="ru-RU" sz="1600" dirty="0" smtClean="0"/>
                        <a:t>2024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,</a:t>
                      </a:r>
                    </a:p>
                    <a:p>
                      <a:pPr algn="ctr"/>
                      <a:r>
                        <a:rPr lang="ru-RU" sz="1600" dirty="0"/>
                        <a:t>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2025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2026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тыс. рублей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0414">
                <a:tc>
                  <a:txBody>
                    <a:bodyPr/>
                    <a:lstStyle/>
                    <a:p>
                      <a:r>
                        <a:rPr lang="ru-RU" sz="1600" dirty="0"/>
                        <a:t>Выплата отдельным категориям специалистов, работающих в муниципальных учреждениях и проживающих в сельских населенных пунктах или поселках городского типа области, частичной компенсации расходов на оплату жилого помещения и коммунальных услуг в виде ежемесячной денежной выплаты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502,0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502,0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502,0</a:t>
                      </a:r>
                      <a:endParaRPr lang="ru-RU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7016">
                <a:tc>
                  <a:txBody>
                    <a:bodyPr/>
                    <a:lstStyle/>
                    <a:p>
                      <a:r>
                        <a:rPr lang="ru-RU" sz="1600" dirty="0"/>
                        <a:t>Возмещение расходов, связанных с предоставлением  меры социальной поддержки, установленной абзацем первым части 1 статьи 15 Закона Кировской области "Об образовании в Кировской области", с учетом положений части 3 статьи 17 указанного закона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179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9 239,0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9 932,0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10 419,0</a:t>
                      </a:r>
                      <a:endParaRPr lang="ru-RU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122">
                <a:tc>
                  <a:txBody>
                    <a:bodyPr/>
                    <a:lstStyle/>
                    <a:p>
                      <a:r>
                        <a:rPr lang="ru-RU" sz="1600" b="1" dirty="0"/>
                        <a:t>ВСЕГО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227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9 741,0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10 434,0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10 921,0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327" y="292100"/>
            <a:ext cx="7233673" cy="6731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Выплаты на охрану семьи и детства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38653013"/>
              </p:ext>
            </p:extLst>
          </p:nvPr>
        </p:nvGraphicFramePr>
        <p:xfrm>
          <a:off x="183127" y="965201"/>
          <a:ext cx="11513573" cy="582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98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17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8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3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76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54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выплаты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Расходы </a:t>
                      </a:r>
                    </a:p>
                    <a:p>
                      <a:pPr algn="ctr"/>
                      <a:r>
                        <a:rPr lang="ru-RU" sz="1400" dirty="0" smtClean="0"/>
                        <a:t>2024 год</a:t>
                      </a:r>
                      <a:r>
                        <a:rPr lang="ru-RU" sz="1400" dirty="0"/>
                        <a:t>,</a:t>
                      </a:r>
                    </a:p>
                    <a:p>
                      <a:pPr algn="ctr"/>
                      <a:r>
                        <a:rPr lang="ru-RU" sz="1400" dirty="0"/>
                        <a:t> 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2025 год</a:t>
                      </a:r>
                      <a:r>
                        <a:rPr lang="ru-RU" sz="1400" dirty="0"/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2026год</a:t>
                      </a:r>
                      <a:r>
                        <a:rPr lang="ru-RU" sz="1400" dirty="0"/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тыс. рублей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001">
                <a:tc>
                  <a:txBody>
                    <a:bodyPr/>
                    <a:lstStyle/>
                    <a:p>
                      <a:r>
                        <a:rPr lang="ru-RU" sz="1400" dirty="0"/>
                        <a:t>Обеспечение прав на жилое помещение в соответствии с Законом Кировской области "О социальной поддержке детей-сирот и детей, оставшихся без попечения родителей, лиц из числа детей-сирот и детей, оставшихся без попечения родителей, детей, попавших в сложную жизненную ситуацию".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1 575,6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787,8</a:t>
                      </a:r>
                      <a:endParaRPr lang="ru-RU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0482">
                <a:tc>
                  <a:txBody>
                    <a:bodyPr/>
                    <a:lstStyle/>
                    <a:p>
                      <a:r>
                        <a:rPr lang="ru-RU" sz="1400" dirty="0"/>
                        <a:t>Начисление и выплата компенсации платы, взимаемой с родителей (законных представителей)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449,0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449,0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449,0</a:t>
                      </a:r>
                      <a:endParaRPr lang="ru-RU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9001">
                <a:tc>
                  <a:txBody>
                    <a:bodyPr/>
                    <a:lstStyle/>
                    <a:p>
                      <a:r>
                        <a:rPr lang="ru-RU" sz="1400" dirty="0"/>
                        <a:t>Назначение и выплата ежемесячных денежных выплат на детей-сирот и детей, оставшихся без попечения родителей, находящихся под опекой (попечительством), в приемной семье, и начисление и выплата ежемесячного вознаграждения, причитающегося приемным родителям.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2 374,0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2 374,0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2 374,0</a:t>
                      </a:r>
                      <a:endParaRPr lang="ru-RU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673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</a:t>
                      </a:r>
                      <a:endParaRPr lang="ru-RU" sz="12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73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2 823,0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75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4 398,6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74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3 610,8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Муниципальный долг </a:t>
            </a:r>
            <a:r>
              <a:rPr lang="ru-RU" sz="4400" dirty="0" err="1"/>
              <a:t>Котельничского</a:t>
            </a:r>
            <a:r>
              <a:rPr lang="ru-RU" sz="4400" dirty="0"/>
              <a:t> района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4464" y="6358641"/>
            <a:ext cx="979151" cy="417126"/>
          </a:xfrm>
        </p:spPr>
        <p:txBody>
          <a:bodyPr/>
          <a:lstStyle/>
          <a:p>
            <a:fld id="{BE15108C-154A-4A5A-9C05-91A49A422BA7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8AD27C77-BCC6-46E1-8DB4-8510144BE22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676875436"/>
              </p:ext>
            </p:extLst>
          </p:nvPr>
        </p:nvGraphicFramePr>
        <p:xfrm>
          <a:off x="163890" y="1987825"/>
          <a:ext cx="9801746" cy="482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E359EF-1715-4756-94D9-980506F50072}"/>
              </a:ext>
            </a:extLst>
          </p:cNvPr>
          <p:cNvSpPr txBox="1"/>
          <p:nvPr/>
        </p:nvSpPr>
        <p:spPr>
          <a:xfrm rot="16200000">
            <a:off x="211262" y="2621808"/>
            <a:ext cx="113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2024</a:t>
            </a:r>
            <a:endParaRPr lang="ru-RU" sz="3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299B6B7-EA64-4DE0-982A-17C8183F2C40}"/>
              </a:ext>
            </a:extLst>
          </p:cNvPr>
          <p:cNvSpPr txBox="1"/>
          <p:nvPr/>
        </p:nvSpPr>
        <p:spPr>
          <a:xfrm rot="16200000">
            <a:off x="252228" y="5574746"/>
            <a:ext cx="1057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2026</a:t>
            </a:r>
            <a:endParaRPr lang="ru-RU" sz="3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7823394-32C5-43A9-A09D-A18C835FA13C}"/>
              </a:ext>
            </a:extLst>
          </p:cNvPr>
          <p:cNvSpPr txBox="1"/>
          <p:nvPr/>
        </p:nvSpPr>
        <p:spPr>
          <a:xfrm rot="16200000">
            <a:off x="560180" y="4041020"/>
            <a:ext cx="1139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2025</a:t>
            </a:r>
            <a:endParaRPr lang="ru-RU" sz="30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5AECA41-B72D-455A-B0F3-62FE8F31B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9225" r="100000">
                        <a14:foregroundMark x1="28413" y1="14000" x2="28413" y2="14000"/>
                        <a14:foregroundMark x1="80443" y1="74000" x2="80443" y2="74000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227" y="3145763"/>
            <a:ext cx="2285773" cy="210864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0FEA9A6-6754-4F4C-AB89-6BFDC25041B2}"/>
              </a:ext>
            </a:extLst>
          </p:cNvPr>
          <p:cNvSpPr txBox="1"/>
          <p:nvPr/>
        </p:nvSpPr>
        <p:spPr>
          <a:xfrm>
            <a:off x="11243970" y="4117148"/>
            <a:ext cx="8038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</a:rPr>
              <a:t>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7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93" y="167811"/>
            <a:ext cx="10325000" cy="1442463"/>
          </a:xfrm>
        </p:spPr>
        <p:txBody>
          <a:bodyPr>
            <a:noAutofit/>
          </a:bodyPr>
          <a:lstStyle/>
          <a:p>
            <a:r>
              <a:rPr lang="ru-RU" sz="3600" dirty="0"/>
              <a:t>Показатели социально-экономического развития </a:t>
            </a:r>
            <a:r>
              <a:rPr lang="ru-RU" sz="3600" dirty="0" err="1"/>
              <a:t>Котельничского</a:t>
            </a:r>
            <a:r>
              <a:rPr lang="ru-RU" sz="3600" dirty="0"/>
              <a:t> района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7528944"/>
              </p:ext>
            </p:extLst>
          </p:nvPr>
        </p:nvGraphicFramePr>
        <p:xfrm>
          <a:off x="176974" y="1610273"/>
          <a:ext cx="11839231" cy="50799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75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5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4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1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13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13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53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</a:t>
                      </a:r>
                      <a:r>
                        <a:rPr lang="ru-RU" sz="1600" dirty="0"/>
                        <a:t>(отчёт)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</a:t>
                      </a:r>
                      <a:r>
                        <a:rPr lang="ru-RU" sz="1600" dirty="0"/>
                        <a:t>(оценка) 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</a:t>
                      </a:r>
                      <a:r>
                        <a:rPr lang="ru-RU" sz="1600" dirty="0"/>
                        <a:t>(прогноз)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(прогноз)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(прогноз)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Среднегодовая численность населения, тыс. человек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10,23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9,89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9,57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9,26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оплаты труда,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932263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965492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1013350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1067218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1124158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номинальная</a:t>
                      </a:r>
                      <a:r>
                        <a:rPr lang="ru-RU" sz="1400" baseline="0" dirty="0" smtClean="0"/>
                        <a:t> начисленная заработная плата в расчете на одного работника,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25741,7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27544,6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29661,3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31671,9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33722,0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Прибыль прибыльных предприятий (с учетом предприятий</a:t>
                      </a:r>
                      <a:r>
                        <a:rPr lang="ru-RU" sz="1400" baseline="0" dirty="0" smtClean="0"/>
                        <a:t> сельского хозяйства),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317496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315540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319830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324510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329580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 том числе прибыль прибыльных  </a:t>
                      </a:r>
                      <a:r>
                        <a:rPr lang="ru-RU" sz="1400" baseline="0" dirty="0" smtClean="0"/>
                        <a:t>сельскохозяйственных предприятий, тыс. рублей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201603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208550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210550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213550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216950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6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малых предприятий (с учетом </a:t>
                      </a:r>
                      <a:r>
                        <a:rPr lang="ru-RU" sz="1400" dirty="0" err="1" smtClean="0"/>
                        <a:t>микропредприятий</a:t>
                      </a:r>
                      <a:r>
                        <a:rPr lang="ru-RU" sz="1400" dirty="0" smtClean="0"/>
                        <a:t>), тыс.</a:t>
                      </a:r>
                      <a:r>
                        <a:rPr lang="ru-RU" sz="1400" baseline="0" dirty="0" smtClean="0"/>
                        <a:t>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771275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794118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841265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884043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929020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Остаточная балансовая стоимость основных фондов на конец года, тыс.</a:t>
                      </a:r>
                      <a:r>
                        <a:rPr lang="ru-RU" sz="1400" baseline="0" dirty="0" smtClean="0"/>
                        <a:t>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2378309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2531445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2684370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2841700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2930162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 за период с начала года, % к предыдущему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114,7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106,3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105,5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105,0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104,6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физического</a:t>
                      </a:r>
                      <a:r>
                        <a:rPr lang="ru-RU" sz="1400" baseline="0" dirty="0" smtClean="0"/>
                        <a:t> объема платных услуг населению, % к предыдущему году в сопоставимых ценах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102,4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102,5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101,8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101,8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102,6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018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7577D-6041-4F83-BE20-8F2DD9B1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16" y="901700"/>
            <a:ext cx="6213303" cy="55255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BF53513-1B15-4786-91A6-E6241423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E43A7E3E-832B-47B4-B934-97E493C3CB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1119" y="1368475"/>
            <a:ext cx="3362530" cy="432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69455" y="1868107"/>
            <a:ext cx="643642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/>
              <a:t>Финансовое управление администрации Кировской области Котельничского района</a:t>
            </a:r>
          </a:p>
          <a:p>
            <a:pPr algn="ctr">
              <a:buNone/>
            </a:pPr>
            <a:r>
              <a:rPr lang="ru-RU" sz="2000" dirty="0"/>
              <a:t>ул. Карла Маркса, д.16, г. Котельнич, 612607,</a:t>
            </a:r>
          </a:p>
          <a:p>
            <a:pPr algn="ctr">
              <a:buNone/>
            </a:pPr>
            <a:r>
              <a:rPr lang="ru-RU" sz="2000" dirty="0"/>
              <a:t>тел. (83342) 4-07-18,</a:t>
            </a:r>
          </a:p>
          <a:p>
            <a:pPr algn="ctr">
              <a:buNone/>
            </a:pPr>
            <a:r>
              <a:rPr lang="en-US" sz="2000" dirty="0"/>
              <a:t>E-mail: </a:t>
            </a:r>
            <a:r>
              <a:rPr lang="en-US" sz="2000" dirty="0">
                <a:hlinkClick r:id="rId3"/>
              </a:rPr>
              <a:t>fo13</a:t>
            </a:r>
            <a:r>
              <a:rPr lang="ru-RU" sz="2000" dirty="0">
                <a:hlinkClick r:id="rId3"/>
              </a:rPr>
              <a:t>.</a:t>
            </a:r>
            <a:r>
              <a:rPr lang="en-US" sz="2000" dirty="0">
                <a:hlinkClick r:id="rId3"/>
              </a:rPr>
              <a:t>depfin@MAIL.ru</a:t>
            </a:r>
            <a:endParaRPr lang="en-US" sz="2000" dirty="0"/>
          </a:p>
          <a:p>
            <a:pPr algn="ctr">
              <a:buNone/>
            </a:pPr>
            <a:r>
              <a:rPr lang="ru-RU" sz="2000" dirty="0"/>
              <a:t>Интернет сайт: </a:t>
            </a:r>
            <a:r>
              <a:rPr lang="en-US" sz="2000" dirty="0">
                <a:hlinkClick r:id="rId4"/>
              </a:rPr>
              <a:t>http://www.kotelnich-msu.ru/</a:t>
            </a:r>
            <a:endParaRPr lang="ru-RU" sz="2000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Режим работы:</a:t>
            </a:r>
          </a:p>
          <a:p>
            <a:pPr algn="ctr">
              <a:buNone/>
            </a:pPr>
            <a:r>
              <a:rPr lang="ru-RU" dirty="0"/>
              <a:t>понедельник-четверг с 7:48 до 17:00</a:t>
            </a:r>
          </a:p>
          <a:p>
            <a:pPr algn="ctr">
              <a:buNone/>
            </a:pPr>
            <a:r>
              <a:rPr lang="ru-RU" dirty="0"/>
              <a:t>пятница с 7:48 до 16:00</a:t>
            </a:r>
          </a:p>
          <a:p>
            <a:pPr algn="ctr">
              <a:buNone/>
            </a:pPr>
            <a:r>
              <a:rPr lang="ru-RU" dirty="0"/>
              <a:t>перерыв на обед с 12 до 13 часов</a:t>
            </a:r>
          </a:p>
          <a:p>
            <a:pPr algn="ctr">
              <a:buNone/>
            </a:pPr>
            <a:r>
              <a:rPr lang="ru-RU" dirty="0"/>
              <a:t>суббота-воскресенье выходной</a:t>
            </a:r>
          </a:p>
        </p:txBody>
      </p:sp>
    </p:spTree>
    <p:extLst>
      <p:ext uri="{BB962C8B-B14F-4D97-AF65-F5344CB8AC3E}">
        <p14:creationId xmlns="" xmlns:p14="http://schemas.microsoft.com/office/powerpoint/2010/main" val="12244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районного бюджета, тыс. рублей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405385D-7F44-42D5-98E2-AF7FA289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2541AF1B-C7AF-4968-8815-DF9926C05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49413931"/>
              </p:ext>
            </p:extLst>
          </p:nvPr>
        </p:nvGraphicFramePr>
        <p:xfrm>
          <a:off x="346522" y="2332154"/>
          <a:ext cx="8320400" cy="424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649EA8-635F-412E-B200-FF580E397466}"/>
              </a:ext>
            </a:extLst>
          </p:cNvPr>
          <p:cNvSpPr txBox="1"/>
          <p:nvPr/>
        </p:nvSpPr>
        <p:spPr>
          <a:xfrm>
            <a:off x="0" y="6578130"/>
            <a:ext cx="6208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DA7B39-8EED-41FA-AC3C-7899C24D6E5A}"/>
              </a:ext>
            </a:extLst>
          </p:cNvPr>
          <p:cNvSpPr txBox="1"/>
          <p:nvPr/>
        </p:nvSpPr>
        <p:spPr>
          <a:xfrm>
            <a:off x="8666922" y="2954131"/>
            <a:ext cx="306125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Бюджет</a:t>
            </a:r>
            <a:r>
              <a:rPr lang="ru-RU" dirty="0"/>
              <a:t> – план доходов и расходов государства, субъекта Российской Федерации, муниципального образования, необходимый для обеспечения выполнения ими своих обязательств</a:t>
            </a:r>
          </a:p>
        </p:txBody>
      </p:sp>
    </p:spTree>
    <p:extLst>
      <p:ext uri="{BB962C8B-B14F-4D97-AF65-F5344CB8AC3E}">
        <p14:creationId xmlns="" xmlns:p14="http://schemas.microsoft.com/office/powerpoint/2010/main" val="4750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827818"/>
          </a:xfrm>
        </p:spPr>
        <p:txBody>
          <a:bodyPr/>
          <a:lstStyle/>
          <a:p>
            <a:r>
              <a:rPr lang="ru-RU" dirty="0"/>
              <a:t>Доходы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922A7B8F-34AA-4A4A-909A-2A83D675D57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46096988"/>
              </p:ext>
            </p:extLst>
          </p:nvPr>
        </p:nvGraphicFramePr>
        <p:xfrm>
          <a:off x="2778685" y="2236473"/>
          <a:ext cx="6289715" cy="420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019104A-C8B8-43D8-B8EB-A16899EC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91" y="2125361"/>
            <a:ext cx="3811353" cy="13713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Доходы бюджета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  <a:r>
              <a:rPr lang="ru-RU" sz="1800" dirty="0">
                <a:solidFill>
                  <a:schemeClr val="tx1"/>
                </a:solidFill>
              </a:rPr>
              <a:t>безвозмездные и безвозвратные поступления денежных средств в бюджет.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9D291E3F-6F08-4E3D-A03F-E74D2898968D}"/>
              </a:ext>
            </a:extLst>
          </p:cNvPr>
          <p:cNvSpPr txBox="1">
            <a:spLocks/>
          </p:cNvSpPr>
          <p:nvPr/>
        </p:nvSpPr>
        <p:spPr>
          <a:xfrm>
            <a:off x="7177014" y="2077456"/>
            <a:ext cx="4811478" cy="1596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700" dirty="0">
                <a:solidFill>
                  <a:schemeClr val="tx1"/>
                </a:solidFill>
              </a:rPr>
              <a:t>Поступления от уплаты налогов, установленных Налоговым кодексом РФ: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Налоги </a:t>
            </a:r>
            <a:r>
              <a:rPr lang="ru-RU" sz="1700" dirty="0">
                <a:solidFill>
                  <a:schemeClr val="tx1"/>
                </a:solidFill>
              </a:rPr>
              <a:t>на доходы физических лиц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Налоги </a:t>
            </a:r>
            <a:r>
              <a:rPr lang="ru-RU" sz="1700" dirty="0" smtClean="0">
                <a:solidFill>
                  <a:schemeClr val="tx1"/>
                </a:solidFill>
              </a:rPr>
              <a:t>на совокупный доход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Налоги на имущество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9FE9086-84F1-45C1-A81D-7D1949C5C406}"/>
              </a:ext>
            </a:extLst>
          </p:cNvPr>
          <p:cNvSpPr txBox="1">
            <a:spLocks/>
          </p:cNvSpPr>
          <p:nvPr/>
        </p:nvSpPr>
        <p:spPr>
          <a:xfrm>
            <a:off x="66678" y="3529873"/>
            <a:ext cx="3683000" cy="3345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700" dirty="0">
                <a:solidFill>
                  <a:schemeClr val="tx1"/>
                </a:solidFill>
              </a:rPr>
              <a:t>Поступления от уплаты иных платежей, установленных законодательством РФ: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Доходы от  использования и продажи имущества, находящегося в муниципальной собственности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Доходы от платных услуг, оказываемых казенными учреждениями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Штрафы за нарушение законодательства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C3E71298-D51D-42A1-8F33-777BEF29EF7E}"/>
              </a:ext>
            </a:extLst>
          </p:cNvPr>
          <p:cNvSpPr txBox="1">
            <a:spLocks/>
          </p:cNvSpPr>
          <p:nvPr/>
        </p:nvSpPr>
        <p:spPr>
          <a:xfrm>
            <a:off x="8140700" y="3723555"/>
            <a:ext cx="3847792" cy="30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700" dirty="0">
                <a:solidFill>
                  <a:schemeClr val="tx1"/>
                </a:solidFill>
              </a:rPr>
              <a:t>Поступления от других бюджетов бюджетной системы, от организаций и граждан: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Дотации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Субсидии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Субвенции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Безвозмездные поступления от организаций и физических лиц (добровольные пожертвования)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EB4CF221-AFC3-43DF-9FAE-B75DAE4F12D4}"/>
              </a:ext>
            </a:extLst>
          </p:cNvPr>
          <p:cNvSpPr txBox="1">
            <a:spLocks/>
          </p:cNvSpPr>
          <p:nvPr/>
        </p:nvSpPr>
        <p:spPr>
          <a:xfrm>
            <a:off x="2778685" y="1442759"/>
            <a:ext cx="6634629" cy="491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rgbClr val="7030A0"/>
                </a:solidFill>
              </a:rPr>
              <a:t>Доходы районного бюджета складываются из: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9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725951"/>
            <a:ext cx="10578757" cy="1442463"/>
          </a:xfrm>
        </p:spPr>
        <p:txBody>
          <a:bodyPr>
            <a:normAutofit/>
          </a:bodyPr>
          <a:lstStyle/>
          <a:p>
            <a:r>
              <a:rPr lang="ru-RU" dirty="0"/>
              <a:t>Объем и структура доходов районного бюджета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125B5A9-7456-45C8-9A72-A70B83B2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73D88018-AA42-447B-831A-35287C5A629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19651795"/>
              </p:ext>
            </p:extLst>
          </p:nvPr>
        </p:nvGraphicFramePr>
        <p:xfrm>
          <a:off x="-637896" y="2279375"/>
          <a:ext cx="4941930" cy="492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17969DA-A63A-4EC4-B756-486FA531B58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32345175"/>
              </p:ext>
            </p:extLst>
          </p:nvPr>
        </p:nvGraphicFramePr>
        <p:xfrm>
          <a:off x="3045341" y="2362757"/>
          <a:ext cx="5551151" cy="45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BC1E82AD-54AD-4D9D-9C32-36E4C2006B7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65852201"/>
              </p:ext>
            </p:extLst>
          </p:nvPr>
        </p:nvGraphicFramePr>
        <p:xfrm>
          <a:off x="7158552" y="2392726"/>
          <a:ext cx="5066030" cy="45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F382A7-5179-48D2-BD4B-E396D8D34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931" y="2056599"/>
            <a:ext cx="2437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Всего доходов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594785,44 </a:t>
            </a:r>
            <a:r>
              <a:rPr lang="ru-RU" dirty="0">
                <a:latin typeface="Calibri" pitchFamily="34" charset="0"/>
              </a:rPr>
              <a:t>тыс. рублей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F18D9547-AABB-46E8-A2BF-FB930E723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268" y="2039592"/>
            <a:ext cx="23844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Всего доходов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480109,92 </a:t>
            </a:r>
            <a:r>
              <a:rPr lang="ru-RU" dirty="0">
                <a:latin typeface="Calibri" pitchFamily="34" charset="0"/>
              </a:rPr>
              <a:t>тыс. рублей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86D9B8EE-6FAA-40B0-9B59-051564A90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272" y="2039592"/>
            <a:ext cx="2437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Всего доходов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485158,76 </a:t>
            </a:r>
            <a:r>
              <a:rPr lang="ru-RU" dirty="0">
                <a:latin typeface="Calibri" pitchFamily="34" charset="0"/>
              </a:rPr>
              <a:t>тыс. рублей </a:t>
            </a:r>
          </a:p>
        </p:txBody>
      </p:sp>
    </p:spTree>
    <p:extLst>
      <p:ext uri="{BB962C8B-B14F-4D97-AF65-F5344CB8AC3E}">
        <p14:creationId xmlns="" xmlns:p14="http://schemas.microsoft.com/office/powerpoint/2010/main" val="5663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63" y="57134"/>
            <a:ext cx="10325000" cy="1442463"/>
          </a:xfrm>
        </p:spPr>
        <p:txBody>
          <a:bodyPr/>
          <a:lstStyle/>
          <a:p>
            <a:r>
              <a:rPr lang="ru-RU" sz="4400" dirty="0"/>
              <a:t>Объем и структура налоговых доходов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:a16="http://schemas.microsoft.com/office/drawing/2014/main" xmlns="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C0533C-73F3-43FF-9353-54541735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2" name="Содержимое 3">
            <a:extLst>
              <a:ext uri="{FF2B5EF4-FFF2-40B4-BE49-F238E27FC236}">
                <a16:creationId xmlns:a16="http://schemas.microsoft.com/office/drawing/2014/main" xmlns="" id="{4EF788D6-FE9B-4EB4-BFDD-CF560091E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40381439"/>
              </p:ext>
            </p:extLst>
          </p:nvPr>
        </p:nvGraphicFramePr>
        <p:xfrm>
          <a:off x="142844" y="1676702"/>
          <a:ext cx="3846029" cy="518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одержимое 3">
            <a:extLst>
              <a:ext uri="{FF2B5EF4-FFF2-40B4-BE49-F238E27FC236}">
                <a16:creationId xmlns:a16="http://schemas.microsoft.com/office/drawing/2014/main" xmlns="" id="{8EA0ACDC-7300-4558-BF58-CC7F3ED89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5747722"/>
              </p:ext>
            </p:extLst>
          </p:nvPr>
        </p:nvGraphicFramePr>
        <p:xfrm>
          <a:off x="3988873" y="1676704"/>
          <a:ext cx="4044748" cy="518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Содержимое 3">
            <a:extLst>
              <a:ext uri="{FF2B5EF4-FFF2-40B4-BE49-F238E27FC236}">
                <a16:creationId xmlns:a16="http://schemas.microsoft.com/office/drawing/2014/main" xmlns="" id="{AF34212E-5386-4842-972E-184C09A6B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91997503"/>
              </p:ext>
            </p:extLst>
          </p:nvPr>
        </p:nvGraphicFramePr>
        <p:xfrm>
          <a:off x="7938263" y="1734290"/>
          <a:ext cx="4044748" cy="509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D8BE5F5-85C8-4FF2-8F82-8C7742DEC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117" y="1479122"/>
            <a:ext cx="244061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500" dirty="0" smtClean="0"/>
              <a:t>91500,0 </a:t>
            </a:r>
            <a:r>
              <a:rPr lang="ru-RU" sz="1500" dirty="0"/>
              <a:t>тыс. рублей </a:t>
            </a:r>
          </a:p>
          <a:p>
            <a:pPr algn="ctr"/>
            <a:r>
              <a:rPr lang="ru-RU" sz="1500" dirty="0" smtClean="0"/>
              <a:t>15,4% </a:t>
            </a:r>
            <a:r>
              <a:rPr lang="ru-RU" sz="1500" dirty="0"/>
              <a:t>в общем объеме доходов.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xmlns="" id="{5155866B-CE8E-4B72-A6D1-81C9FFC2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535" y="1479121"/>
            <a:ext cx="244061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500" dirty="0" smtClean="0"/>
              <a:t>95987,88 </a:t>
            </a:r>
            <a:r>
              <a:rPr lang="ru-RU" sz="1500" dirty="0"/>
              <a:t>тыс. рублей</a:t>
            </a:r>
          </a:p>
          <a:p>
            <a:pPr algn="ctr"/>
            <a:r>
              <a:rPr lang="ru-RU" sz="1500" dirty="0" smtClean="0"/>
              <a:t>20,0% </a:t>
            </a:r>
            <a:r>
              <a:rPr lang="ru-RU" sz="1500" dirty="0"/>
              <a:t>в общем объеме доходов.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0DCBE5E3-0A67-4031-AA18-DD8868106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544" y="1479121"/>
            <a:ext cx="244061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500" dirty="0" smtClean="0"/>
              <a:t>100317,62 тыс</a:t>
            </a:r>
            <a:r>
              <a:rPr lang="ru-RU" sz="1500" dirty="0"/>
              <a:t>. рублей</a:t>
            </a:r>
          </a:p>
          <a:p>
            <a:pPr algn="ctr"/>
            <a:r>
              <a:rPr lang="ru-RU" sz="1500" dirty="0" smtClean="0"/>
              <a:t>20,7% </a:t>
            </a:r>
            <a:r>
              <a:rPr lang="ru-RU" sz="1500" dirty="0"/>
              <a:t>в общем объеме доходов.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9889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1_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sineVTI" id="{4F4449D5-5E9D-4D83-9E2A-939F9CF20276}" vid="{03166EA1-370F-4321-A61E-8851365B431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10142</TotalTime>
  <Words>2890</Words>
  <Application>Microsoft Office PowerPoint</Application>
  <PresentationFormat>Произвольный</PresentationFormat>
  <Paragraphs>661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CosineVTI</vt:lpstr>
      <vt:lpstr>1_CosineVTI</vt:lpstr>
      <vt:lpstr> Решение Котельничской  районной Думы «О бюджете Котельничского муниципального района  на 2024 год  и на плановый период  2025 и 2026 годов» </vt:lpstr>
      <vt:lpstr>Составление проекта районного бюджета основывается на:</vt:lpstr>
      <vt:lpstr>Особенности формирования районного бюджета</vt:lpstr>
      <vt:lpstr>Показатели социально-экономического развития Котельничского района </vt:lpstr>
      <vt:lpstr>Основные характеристики районного бюджета, тыс. рублей</vt:lpstr>
      <vt:lpstr>Доходы</vt:lpstr>
      <vt:lpstr>Объем и структура доходов районного бюджета</vt:lpstr>
      <vt:lpstr>Объем и структура налоговых доходов</vt:lpstr>
      <vt:lpstr>Слайд 9</vt:lpstr>
      <vt:lpstr>Слайд 10</vt:lpstr>
      <vt:lpstr>Налог на доходы физических лиц</vt:lpstr>
      <vt:lpstr>Доходы от акцизов на нефтепродукты, тыс. рублей</vt:lpstr>
      <vt:lpstr>Налоги на совокупный доход, тыс. рублей</vt:lpstr>
      <vt:lpstr>Налоги на имущество, тыс.рублей</vt:lpstr>
      <vt:lpstr>Объем и структура неналоговых доходов</vt:lpstr>
      <vt:lpstr>Объем и структура безвозмездных поступлений</vt:lpstr>
      <vt:lpstr>РАСХОДЫ</vt:lpstr>
      <vt:lpstr>Расходы на реализацию муниципальных программ Котельничского района в 2022году</vt:lpstr>
      <vt:lpstr>Расходы на реализацию муниципальных программ Котельничского района в 2023 году</vt:lpstr>
      <vt:lpstr>Расходы на реализацию муниципальных программ Котельничского района  в 2024 году</vt:lpstr>
      <vt:lpstr>Расходы на реализацию муниципальных программ Котельничского района в 2025 году</vt:lpstr>
      <vt:lpstr>Расходы на реализацию муниципальных программ Котельничского района в 2026 году</vt:lpstr>
      <vt:lpstr>Расходы районного бюджета, тыс. рублей</vt:lpstr>
      <vt:lpstr>Расходы районного бюджета по разделам бюджетной классификации расходов бюджетов, тыс. рублей</vt:lpstr>
      <vt:lpstr>Расходы на общегосударственные вопросы</vt:lpstr>
      <vt:lpstr>Национальная оборона</vt:lpstr>
      <vt:lpstr>Расходы на национальную безопасность и правоохранительную деятельность, тыс.рублей</vt:lpstr>
      <vt:lpstr>Расходы на национальную экономику</vt:lpstr>
      <vt:lpstr>Расходы на сельское хозяйство</vt:lpstr>
      <vt:lpstr>Расходы на дорожное хозяйство  (дорожный фонд)</vt:lpstr>
      <vt:lpstr>Расходы на жилищно-коммунальное хозяйство и охрану окружающей среды</vt:lpstr>
      <vt:lpstr>Расходы на образование </vt:lpstr>
      <vt:lpstr>Расходы на культуру</vt:lpstr>
      <vt:lpstr>Расходы на социальную политику</vt:lpstr>
      <vt:lpstr>Расходы на физическую культуру и спорт, тыс.рублей</vt:lpstr>
      <vt:lpstr>Расходы на предоставление межбюджетных трансфертов</vt:lpstr>
      <vt:lpstr>Выплаты отдельным категориям граждан</vt:lpstr>
      <vt:lpstr>Выплаты на охрану семьи и детства</vt:lpstr>
      <vt:lpstr>Муниципальный долг Котельничского района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решения Котельничской  районной Думы «О бюджете Котельничского муниципального района  на 2023 год и на плановый период  2024 и 2025 годов»</dc:title>
  <dc:creator>Анна Коротаева</dc:creator>
  <cp:lastModifiedBy>User</cp:lastModifiedBy>
  <cp:revision>282</cp:revision>
  <cp:lastPrinted>2023-11-08T13:13:40Z</cp:lastPrinted>
  <dcterms:created xsi:type="dcterms:W3CDTF">2022-12-02T07:46:34Z</dcterms:created>
  <dcterms:modified xsi:type="dcterms:W3CDTF">2023-11-27T13:30:19Z</dcterms:modified>
</cp:coreProperties>
</file>